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handoutMasterIdLst>
    <p:handoutMasterId r:id="rId44"/>
  </p:handoutMasterIdLst>
  <p:sldIdLst>
    <p:sldId id="257" r:id="rId2"/>
    <p:sldId id="321" r:id="rId3"/>
    <p:sldId id="541" r:id="rId4"/>
    <p:sldId id="260" r:id="rId5"/>
    <p:sldId id="261" r:id="rId6"/>
    <p:sldId id="263" r:id="rId7"/>
    <p:sldId id="546" r:id="rId8"/>
    <p:sldId id="547" r:id="rId9"/>
    <p:sldId id="548" r:id="rId10"/>
    <p:sldId id="268" r:id="rId11"/>
    <p:sldId id="303" r:id="rId12"/>
    <p:sldId id="841" r:id="rId13"/>
    <p:sldId id="688" r:id="rId14"/>
    <p:sldId id="792" r:id="rId15"/>
    <p:sldId id="879" r:id="rId16"/>
    <p:sldId id="842" r:id="rId17"/>
    <p:sldId id="843" r:id="rId18"/>
    <p:sldId id="275" r:id="rId19"/>
    <p:sldId id="276" r:id="rId20"/>
    <p:sldId id="277" r:id="rId21"/>
    <p:sldId id="847" r:id="rId22"/>
    <p:sldId id="1191" r:id="rId23"/>
    <p:sldId id="278" r:id="rId24"/>
    <p:sldId id="307" r:id="rId25"/>
    <p:sldId id="308" r:id="rId26"/>
    <p:sldId id="852" r:id="rId27"/>
    <p:sldId id="310" r:id="rId28"/>
    <p:sldId id="312" r:id="rId29"/>
    <p:sldId id="313" r:id="rId30"/>
    <p:sldId id="322" r:id="rId31"/>
    <p:sldId id="857" r:id="rId32"/>
    <p:sldId id="872" r:id="rId33"/>
    <p:sldId id="816" r:id="rId34"/>
    <p:sldId id="335" r:id="rId35"/>
    <p:sldId id="876" r:id="rId36"/>
    <p:sldId id="830" r:id="rId37"/>
    <p:sldId id="1192" r:id="rId38"/>
    <p:sldId id="318" r:id="rId39"/>
    <p:sldId id="281" r:id="rId40"/>
    <p:sldId id="320" r:id="rId41"/>
    <p:sldId id="875" r:id="rId42"/>
  </p:sldIdLst>
  <p:sldSz cx="9144000" cy="6858000" type="screen4x3"/>
  <p:notesSz cx="6735763" cy="9866313"/>
  <p:defaultTex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60BCE3-25B4-C541-A5FC-B671637149A4}" v="599" dt="2024-04-04T16:08:54.3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45"/>
  </p:normalViewPr>
  <p:slideViewPr>
    <p:cSldViewPr snapToGrid="0">
      <p:cViewPr varScale="1">
        <p:scale>
          <a:sx n="118" d="100"/>
          <a:sy n="118" d="100"/>
        </p:scale>
        <p:origin x="1720" y="20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rales, Abdon" userId="b8e72fca-89fa-40b2-95f0-bdb26e6d8c1d" providerId="ADAL" clId="{EA60BCE3-25B4-C541-A5FC-B671637149A4}"/>
    <pc:docChg chg="custSel modSld">
      <pc:chgData name="Morales, Abdon" userId="b8e72fca-89fa-40b2-95f0-bdb26e6d8c1d" providerId="ADAL" clId="{EA60BCE3-25B4-C541-A5FC-B671637149A4}" dt="2024-04-04T16:08:54.320" v="822" actId="20577"/>
      <pc:docMkLst>
        <pc:docMk/>
      </pc:docMkLst>
      <pc:sldChg chg="modSp">
        <pc:chgData name="Morales, Abdon" userId="b8e72fca-89fa-40b2-95f0-bdb26e6d8c1d" providerId="ADAL" clId="{EA60BCE3-25B4-C541-A5FC-B671637149A4}" dt="2024-04-02T16:17:33.767" v="244" actId="20577"/>
        <pc:sldMkLst>
          <pc:docMk/>
          <pc:sldMk cId="3229617771" sldId="277"/>
        </pc:sldMkLst>
        <pc:spChg chg="mod">
          <ac:chgData name="Morales, Abdon" userId="b8e72fca-89fa-40b2-95f0-bdb26e6d8c1d" providerId="ADAL" clId="{EA60BCE3-25B4-C541-A5FC-B671637149A4}" dt="2024-04-02T16:17:33.767" v="244" actId="20577"/>
          <ac:spMkLst>
            <pc:docMk/>
            <pc:sldMk cId="3229617771" sldId="277"/>
            <ac:spMk id="3" creationId="{00000000-0000-0000-0000-000000000000}"/>
          </ac:spMkLst>
        </pc:spChg>
      </pc:sldChg>
      <pc:sldChg chg="modSp modAnim">
        <pc:chgData name="Morales, Abdon" userId="b8e72fca-89fa-40b2-95f0-bdb26e6d8c1d" providerId="ADAL" clId="{EA60BCE3-25B4-C541-A5FC-B671637149A4}" dt="2024-04-02T16:31:56.011" v="413" actId="20577"/>
        <pc:sldMkLst>
          <pc:docMk/>
          <pc:sldMk cId="2392983835" sldId="278"/>
        </pc:sldMkLst>
        <pc:spChg chg="mod">
          <ac:chgData name="Morales, Abdon" userId="b8e72fca-89fa-40b2-95f0-bdb26e6d8c1d" providerId="ADAL" clId="{EA60BCE3-25B4-C541-A5FC-B671637149A4}" dt="2024-04-02T16:31:56.011" v="413" actId="20577"/>
          <ac:spMkLst>
            <pc:docMk/>
            <pc:sldMk cId="2392983835" sldId="278"/>
            <ac:spMk id="52226" creationId="{00000000-0000-0000-0000-000000000000}"/>
          </ac:spMkLst>
        </pc:spChg>
      </pc:sldChg>
      <pc:sldChg chg="modSp mod">
        <pc:chgData name="Morales, Abdon" userId="b8e72fca-89fa-40b2-95f0-bdb26e6d8c1d" providerId="ADAL" clId="{EA60BCE3-25B4-C541-A5FC-B671637149A4}" dt="2024-04-04T16:06:55.173" v="795" actId="20577"/>
        <pc:sldMkLst>
          <pc:docMk/>
          <pc:sldMk cId="3096145231" sldId="281"/>
        </pc:sldMkLst>
        <pc:spChg chg="mod">
          <ac:chgData name="Morales, Abdon" userId="b8e72fca-89fa-40b2-95f0-bdb26e6d8c1d" providerId="ADAL" clId="{EA60BCE3-25B4-C541-A5FC-B671637149A4}" dt="2024-04-04T16:06:55.173" v="795" actId="20577"/>
          <ac:spMkLst>
            <pc:docMk/>
            <pc:sldMk cId="3096145231" sldId="281"/>
            <ac:spMk id="57346" creationId="{00000000-0000-0000-0000-000000000000}"/>
          </ac:spMkLst>
        </pc:spChg>
      </pc:sldChg>
      <pc:sldChg chg="modSp modAnim">
        <pc:chgData name="Morales, Abdon" userId="b8e72fca-89fa-40b2-95f0-bdb26e6d8c1d" providerId="ADAL" clId="{EA60BCE3-25B4-C541-A5FC-B671637149A4}" dt="2024-04-02T02:46:24.853" v="152" actId="20577"/>
        <pc:sldMkLst>
          <pc:docMk/>
          <pc:sldMk cId="2088252857" sldId="303"/>
        </pc:sldMkLst>
        <pc:spChg chg="mod">
          <ac:chgData name="Morales, Abdon" userId="b8e72fca-89fa-40b2-95f0-bdb26e6d8c1d" providerId="ADAL" clId="{EA60BCE3-25B4-C541-A5FC-B671637149A4}" dt="2024-04-02T02:46:24.853" v="152" actId="20577"/>
          <ac:spMkLst>
            <pc:docMk/>
            <pc:sldMk cId="2088252857" sldId="303"/>
            <ac:spMk id="38914" creationId="{00000000-0000-0000-0000-000000000000}"/>
          </ac:spMkLst>
        </pc:spChg>
      </pc:sldChg>
      <pc:sldChg chg="modSp">
        <pc:chgData name="Morales, Abdon" userId="b8e72fca-89fa-40b2-95f0-bdb26e6d8c1d" providerId="ADAL" clId="{EA60BCE3-25B4-C541-A5FC-B671637149A4}" dt="2024-04-02T16:33:36.281" v="458" actId="20577"/>
        <pc:sldMkLst>
          <pc:docMk/>
          <pc:sldMk cId="304931736" sldId="308"/>
        </pc:sldMkLst>
        <pc:spChg chg="mod">
          <ac:chgData name="Morales, Abdon" userId="b8e72fca-89fa-40b2-95f0-bdb26e6d8c1d" providerId="ADAL" clId="{EA60BCE3-25B4-C541-A5FC-B671637149A4}" dt="2024-04-02T16:33:36.281" v="458" actId="20577"/>
          <ac:spMkLst>
            <pc:docMk/>
            <pc:sldMk cId="304931736" sldId="308"/>
            <ac:spMk id="31747" creationId="{00000000-0000-0000-0000-000000000000}"/>
          </ac:spMkLst>
        </pc:spChg>
      </pc:sldChg>
      <pc:sldChg chg="modSp mod">
        <pc:chgData name="Morales, Abdon" userId="b8e72fca-89fa-40b2-95f0-bdb26e6d8c1d" providerId="ADAL" clId="{EA60BCE3-25B4-C541-A5FC-B671637149A4}" dt="2024-04-02T16:36:30.728" v="546" actId="20577"/>
        <pc:sldMkLst>
          <pc:docMk/>
          <pc:sldMk cId="2683241630" sldId="312"/>
        </pc:sldMkLst>
        <pc:spChg chg="mod">
          <ac:chgData name="Morales, Abdon" userId="b8e72fca-89fa-40b2-95f0-bdb26e6d8c1d" providerId="ADAL" clId="{EA60BCE3-25B4-C541-A5FC-B671637149A4}" dt="2024-04-02T16:36:30.728" v="546" actId="20577"/>
          <ac:spMkLst>
            <pc:docMk/>
            <pc:sldMk cId="2683241630" sldId="312"/>
            <ac:spMk id="3" creationId="{00000000-0000-0000-0000-000000000000}"/>
          </ac:spMkLst>
        </pc:spChg>
        <pc:spChg chg="mod">
          <ac:chgData name="Morales, Abdon" userId="b8e72fca-89fa-40b2-95f0-bdb26e6d8c1d" providerId="ADAL" clId="{EA60BCE3-25B4-C541-A5FC-B671637149A4}" dt="2024-04-02T16:35:35.559" v="483" actId="20577"/>
          <ac:spMkLst>
            <pc:docMk/>
            <pc:sldMk cId="2683241630" sldId="312"/>
            <ac:spMk id="56329" creationId="{00000000-0000-0000-0000-000000000000}"/>
          </ac:spMkLst>
        </pc:spChg>
      </pc:sldChg>
      <pc:sldChg chg="addSp delSp modSp mod">
        <pc:chgData name="Morales, Abdon" userId="b8e72fca-89fa-40b2-95f0-bdb26e6d8c1d" providerId="ADAL" clId="{EA60BCE3-25B4-C541-A5FC-B671637149A4}" dt="2024-04-02T16:37:05.020" v="565"/>
        <pc:sldMkLst>
          <pc:docMk/>
          <pc:sldMk cId="2160404405" sldId="313"/>
        </pc:sldMkLst>
        <pc:spChg chg="mod">
          <ac:chgData name="Morales, Abdon" userId="b8e72fca-89fa-40b2-95f0-bdb26e6d8c1d" providerId="ADAL" clId="{EA60BCE3-25B4-C541-A5FC-B671637149A4}" dt="2024-04-02T16:37:01.337" v="563" actId="20577"/>
          <ac:spMkLst>
            <pc:docMk/>
            <pc:sldMk cId="2160404405" sldId="313"/>
            <ac:spMk id="2" creationId="{00000000-0000-0000-0000-000000000000}"/>
          </ac:spMkLst>
        </pc:spChg>
        <pc:spChg chg="add del mod">
          <ac:chgData name="Morales, Abdon" userId="b8e72fca-89fa-40b2-95f0-bdb26e6d8c1d" providerId="ADAL" clId="{EA60BCE3-25B4-C541-A5FC-B671637149A4}" dt="2024-04-02T16:37:05.020" v="565"/>
          <ac:spMkLst>
            <pc:docMk/>
            <pc:sldMk cId="2160404405" sldId="313"/>
            <ac:spMk id="5" creationId="{917843FB-50EE-AACF-06DC-9006CED63E48}"/>
          </ac:spMkLst>
        </pc:spChg>
      </pc:sldChg>
      <pc:sldChg chg="modSp">
        <pc:chgData name="Morales, Abdon" userId="b8e72fca-89fa-40b2-95f0-bdb26e6d8c1d" providerId="ADAL" clId="{EA60BCE3-25B4-C541-A5FC-B671637149A4}" dt="2024-04-02T16:51:09.211" v="578" actId="20577"/>
        <pc:sldMkLst>
          <pc:docMk/>
          <pc:sldMk cId="2703655866" sldId="322"/>
        </pc:sldMkLst>
        <pc:spChg chg="mod">
          <ac:chgData name="Morales, Abdon" userId="b8e72fca-89fa-40b2-95f0-bdb26e6d8c1d" providerId="ADAL" clId="{EA60BCE3-25B4-C541-A5FC-B671637149A4}" dt="2024-04-02T16:51:09.211" v="578" actId="20577"/>
          <ac:spMkLst>
            <pc:docMk/>
            <pc:sldMk cId="2703655866" sldId="322"/>
            <ac:spMk id="35843" creationId="{00000000-0000-0000-0000-000000000000}"/>
          </ac:spMkLst>
        </pc:spChg>
      </pc:sldChg>
      <pc:sldChg chg="modSp">
        <pc:chgData name="Morales, Abdon" userId="b8e72fca-89fa-40b2-95f0-bdb26e6d8c1d" providerId="ADAL" clId="{EA60BCE3-25B4-C541-A5FC-B671637149A4}" dt="2024-04-02T17:02:37.950" v="721" actId="20577"/>
        <pc:sldMkLst>
          <pc:docMk/>
          <pc:sldMk cId="2613701391" sldId="335"/>
        </pc:sldMkLst>
        <pc:spChg chg="mod">
          <ac:chgData name="Morales, Abdon" userId="b8e72fca-89fa-40b2-95f0-bdb26e6d8c1d" providerId="ADAL" clId="{EA60BCE3-25B4-C541-A5FC-B671637149A4}" dt="2024-04-02T17:02:37.950" v="721" actId="20577"/>
          <ac:spMkLst>
            <pc:docMk/>
            <pc:sldMk cId="2613701391" sldId="335"/>
            <ac:spMk id="3" creationId="{9DFC44CC-E352-4460-B04F-F923C62B65DE}"/>
          </ac:spMkLst>
        </pc:spChg>
      </pc:sldChg>
      <pc:sldChg chg="modSp">
        <pc:chgData name="Morales, Abdon" userId="b8e72fca-89fa-40b2-95f0-bdb26e6d8c1d" providerId="ADAL" clId="{EA60BCE3-25B4-C541-A5FC-B671637149A4}" dt="2024-03-28T16:56:57.860" v="116" actId="20577"/>
        <pc:sldMkLst>
          <pc:docMk/>
          <pc:sldMk cId="2964520319" sldId="841"/>
        </pc:sldMkLst>
        <pc:spChg chg="mod">
          <ac:chgData name="Morales, Abdon" userId="b8e72fca-89fa-40b2-95f0-bdb26e6d8c1d" providerId="ADAL" clId="{EA60BCE3-25B4-C541-A5FC-B671637149A4}" dt="2024-03-28T16:56:57.860" v="116" actId="20577"/>
          <ac:spMkLst>
            <pc:docMk/>
            <pc:sldMk cId="2964520319" sldId="841"/>
            <ac:spMk id="3" creationId="{E634EB33-FCC4-412D-B770-2B98A339178E}"/>
          </ac:spMkLst>
        </pc:spChg>
      </pc:sldChg>
      <pc:sldChg chg="modSp">
        <pc:chgData name="Morales, Abdon" userId="b8e72fca-89fa-40b2-95f0-bdb26e6d8c1d" providerId="ADAL" clId="{EA60BCE3-25B4-C541-A5FC-B671637149A4}" dt="2024-04-02T16:08:42.741" v="207" actId="20577"/>
        <pc:sldMkLst>
          <pc:docMk/>
          <pc:sldMk cId="3413483558" sldId="842"/>
        </pc:sldMkLst>
        <pc:spChg chg="mod">
          <ac:chgData name="Morales, Abdon" userId="b8e72fca-89fa-40b2-95f0-bdb26e6d8c1d" providerId="ADAL" clId="{EA60BCE3-25B4-C541-A5FC-B671637149A4}" dt="2024-04-02T16:08:42.741" v="207" actId="20577"/>
          <ac:spMkLst>
            <pc:docMk/>
            <pc:sldMk cId="3413483558" sldId="842"/>
            <ac:spMk id="3" creationId="{53788BAA-D3CE-485B-BACB-935951080B43}"/>
          </ac:spMkLst>
        </pc:spChg>
      </pc:sldChg>
      <pc:sldChg chg="modSp mod">
        <pc:chgData name="Morales, Abdon" userId="b8e72fca-89fa-40b2-95f0-bdb26e6d8c1d" providerId="ADAL" clId="{EA60BCE3-25B4-C541-A5FC-B671637149A4}" dt="2024-04-02T16:09:33.686" v="220" actId="20577"/>
        <pc:sldMkLst>
          <pc:docMk/>
          <pc:sldMk cId="1140774216" sldId="843"/>
        </pc:sldMkLst>
        <pc:spChg chg="mod">
          <ac:chgData name="Morales, Abdon" userId="b8e72fca-89fa-40b2-95f0-bdb26e6d8c1d" providerId="ADAL" clId="{EA60BCE3-25B4-C541-A5FC-B671637149A4}" dt="2024-04-02T16:09:33.686" v="220" actId="20577"/>
          <ac:spMkLst>
            <pc:docMk/>
            <pc:sldMk cId="1140774216" sldId="843"/>
            <ac:spMk id="3" creationId="{FF74E239-5A6E-4DE8-B18A-FB941F5F710B}"/>
          </ac:spMkLst>
        </pc:spChg>
      </pc:sldChg>
      <pc:sldChg chg="modSp">
        <pc:chgData name="Morales, Abdon" userId="b8e72fca-89fa-40b2-95f0-bdb26e6d8c1d" providerId="ADAL" clId="{EA60BCE3-25B4-C541-A5FC-B671637149A4}" dt="2024-04-02T16:19:18.250" v="304" actId="20577"/>
        <pc:sldMkLst>
          <pc:docMk/>
          <pc:sldMk cId="3357184524" sldId="847"/>
        </pc:sldMkLst>
        <pc:spChg chg="mod">
          <ac:chgData name="Morales, Abdon" userId="b8e72fca-89fa-40b2-95f0-bdb26e6d8c1d" providerId="ADAL" clId="{EA60BCE3-25B4-C541-A5FC-B671637149A4}" dt="2024-04-02T16:19:18.250" v="304" actId="20577"/>
          <ac:spMkLst>
            <pc:docMk/>
            <pc:sldMk cId="3357184524" sldId="847"/>
            <ac:spMk id="3" creationId="{5D3129D7-851C-4C7D-AD8B-9FC36C081F03}"/>
          </ac:spMkLst>
        </pc:spChg>
      </pc:sldChg>
      <pc:sldChg chg="modSp">
        <pc:chgData name="Morales, Abdon" userId="b8e72fca-89fa-40b2-95f0-bdb26e6d8c1d" providerId="ADAL" clId="{EA60BCE3-25B4-C541-A5FC-B671637149A4}" dt="2024-04-02T16:55:36.243" v="656" actId="20577"/>
        <pc:sldMkLst>
          <pc:docMk/>
          <pc:sldMk cId="1274576744" sldId="857"/>
        </pc:sldMkLst>
        <pc:spChg chg="mod">
          <ac:chgData name="Morales, Abdon" userId="b8e72fca-89fa-40b2-95f0-bdb26e6d8c1d" providerId="ADAL" clId="{EA60BCE3-25B4-C541-A5FC-B671637149A4}" dt="2024-04-02T16:55:36.243" v="656" actId="20577"/>
          <ac:spMkLst>
            <pc:docMk/>
            <pc:sldMk cId="1274576744" sldId="857"/>
            <ac:spMk id="3" creationId="{A67B3AE7-C3F7-43B3-8221-776B522F6F6C}"/>
          </ac:spMkLst>
        </pc:spChg>
      </pc:sldChg>
      <pc:sldChg chg="modSp">
        <pc:chgData name="Morales, Abdon" userId="b8e72fca-89fa-40b2-95f0-bdb26e6d8c1d" providerId="ADAL" clId="{EA60BCE3-25B4-C541-A5FC-B671637149A4}" dt="2024-04-04T16:08:54.320" v="822" actId="20577"/>
        <pc:sldMkLst>
          <pc:docMk/>
          <pc:sldMk cId="3929132779" sldId="875"/>
        </pc:sldMkLst>
        <pc:spChg chg="mod">
          <ac:chgData name="Morales, Abdon" userId="b8e72fca-89fa-40b2-95f0-bdb26e6d8c1d" providerId="ADAL" clId="{EA60BCE3-25B4-C541-A5FC-B671637149A4}" dt="2024-04-04T16:08:54.320" v="822" actId="20577"/>
          <ac:spMkLst>
            <pc:docMk/>
            <pc:sldMk cId="3929132779" sldId="875"/>
            <ac:spMk id="3" creationId="{BC822693-E511-4142-B6CE-EC773A6F098C}"/>
          </ac:spMkLst>
        </pc:spChg>
      </pc:sldChg>
      <pc:sldChg chg="modSp">
        <pc:chgData name="Morales, Abdon" userId="b8e72fca-89fa-40b2-95f0-bdb26e6d8c1d" providerId="ADAL" clId="{EA60BCE3-25B4-C541-A5FC-B671637149A4}" dt="2024-04-02T17:05:43.089" v="742" actId="20577"/>
        <pc:sldMkLst>
          <pc:docMk/>
          <pc:sldMk cId="3226211670" sldId="876"/>
        </pc:sldMkLst>
        <pc:spChg chg="mod">
          <ac:chgData name="Morales, Abdon" userId="b8e72fca-89fa-40b2-95f0-bdb26e6d8c1d" providerId="ADAL" clId="{EA60BCE3-25B4-C541-A5FC-B671637149A4}" dt="2024-04-02T17:05:43.089" v="742" actId="20577"/>
          <ac:spMkLst>
            <pc:docMk/>
            <pc:sldMk cId="3226211670" sldId="876"/>
            <ac:spMk id="3" creationId="{D67C8B3A-90DE-4F33-B9D7-DB1711C407AC}"/>
          </ac:spMkLst>
        </pc:spChg>
      </pc:sldChg>
      <pc:sldChg chg="modSp mod">
        <pc:chgData name="Morales, Abdon" userId="b8e72fca-89fa-40b2-95f0-bdb26e6d8c1d" providerId="ADAL" clId="{EA60BCE3-25B4-C541-A5FC-B671637149A4}" dt="2024-04-02T17:09:50.942" v="785" actId="20577"/>
        <pc:sldMkLst>
          <pc:docMk/>
          <pc:sldMk cId="3693677765" sldId="1192"/>
        </pc:sldMkLst>
        <pc:spChg chg="mod">
          <ac:chgData name="Morales, Abdon" userId="b8e72fca-89fa-40b2-95f0-bdb26e6d8c1d" providerId="ADAL" clId="{EA60BCE3-25B4-C541-A5FC-B671637149A4}" dt="2024-04-02T17:09:50.942" v="785" actId="20577"/>
          <ac:spMkLst>
            <pc:docMk/>
            <pc:sldMk cId="3693677765" sldId="1192"/>
            <ac:spMk id="3" creationId="{2B472FD2-4BCF-F179-BAC8-774C044B88C2}"/>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709E28-EDD9-4633-B18A-060999EAB7C6}" type="doc">
      <dgm:prSet loTypeId="urn:microsoft.com/office/officeart/2005/8/layout/hProcess9" loCatId="process" qsTypeId="urn:microsoft.com/office/officeart/2005/8/quickstyle/simple1" qsCatId="simple" csTypeId="urn:microsoft.com/office/officeart/2005/8/colors/accent0_1" csCatId="mainScheme" phldr="1"/>
      <dgm:spPr/>
    </dgm:pt>
    <dgm:pt modelId="{09D775E7-B487-4B15-8A76-A1CCC5C0FDBA}">
      <dgm:prSet phldrT="[Text]"/>
      <dgm:spPr/>
      <dgm:t>
        <a:bodyPr/>
        <a:lstStyle/>
        <a:p>
          <a:r>
            <a:rPr lang="en-US">
              <a:latin typeface="Arial" charset="0"/>
              <a:ea typeface="Arial" charset="0"/>
              <a:cs typeface="Arial" charset="0"/>
            </a:rPr>
            <a:t>Deposit $1,000</a:t>
          </a:r>
        </a:p>
      </dgm:t>
    </dgm:pt>
    <dgm:pt modelId="{335D9CB4-D243-476E-9B0E-3B8AA82D6793}" type="parTrans" cxnId="{B11B2011-4E4D-4A00-869B-F53360C57DEF}">
      <dgm:prSet/>
      <dgm:spPr/>
      <dgm:t>
        <a:bodyPr/>
        <a:lstStyle/>
        <a:p>
          <a:endParaRPr lang="en-US"/>
        </a:p>
      </dgm:t>
    </dgm:pt>
    <dgm:pt modelId="{5509CB4A-399B-4AA9-9A57-A2786EECA582}" type="sibTrans" cxnId="{B11B2011-4E4D-4A00-869B-F53360C57DEF}">
      <dgm:prSet/>
      <dgm:spPr/>
      <dgm:t>
        <a:bodyPr/>
        <a:lstStyle/>
        <a:p>
          <a:endParaRPr lang="en-US"/>
        </a:p>
      </dgm:t>
    </dgm:pt>
    <dgm:pt modelId="{B741F366-3F18-4AF7-843C-10C6B5BC5452}">
      <dgm:prSet phldrT="[Text]"/>
      <dgm:spPr/>
      <dgm:t>
        <a:bodyPr/>
        <a:lstStyle/>
        <a:p>
          <a:r>
            <a:rPr lang="en-US">
              <a:latin typeface="Arial" charset="0"/>
              <a:ea typeface="Arial" charset="0"/>
              <a:cs typeface="Arial" charset="0"/>
            </a:rPr>
            <a:t>Bank loans out 90% ($900)</a:t>
          </a:r>
        </a:p>
      </dgm:t>
    </dgm:pt>
    <dgm:pt modelId="{6E206602-6049-4924-859F-65DA64243D38}" type="parTrans" cxnId="{FD252CC5-6351-4790-B1C2-BB3092EA8505}">
      <dgm:prSet/>
      <dgm:spPr/>
      <dgm:t>
        <a:bodyPr/>
        <a:lstStyle/>
        <a:p>
          <a:endParaRPr lang="en-US"/>
        </a:p>
      </dgm:t>
    </dgm:pt>
    <dgm:pt modelId="{B8C56E9D-92A2-4F3B-89B4-B31178F025EC}" type="sibTrans" cxnId="{FD252CC5-6351-4790-B1C2-BB3092EA8505}">
      <dgm:prSet/>
      <dgm:spPr/>
      <dgm:t>
        <a:bodyPr/>
        <a:lstStyle/>
        <a:p>
          <a:endParaRPr lang="en-US"/>
        </a:p>
      </dgm:t>
    </dgm:pt>
    <dgm:pt modelId="{FF66E015-A863-4865-94C5-404B8572364F}">
      <dgm:prSet phldrT="[Text]"/>
      <dgm:spPr/>
      <dgm:t>
        <a:bodyPr/>
        <a:lstStyle/>
        <a:p>
          <a:r>
            <a:rPr lang="en-US">
              <a:latin typeface="Arial" charset="0"/>
              <a:ea typeface="Arial" charset="0"/>
              <a:cs typeface="Arial" charset="0"/>
            </a:rPr>
            <a:t>Can withdraw initial $1,000 deposit</a:t>
          </a:r>
        </a:p>
      </dgm:t>
    </dgm:pt>
    <dgm:pt modelId="{B47EECD8-BBF6-453F-8082-FFE89B400EB2}" type="parTrans" cxnId="{4C9452E8-CBDF-4B21-926C-08F2C6479F6B}">
      <dgm:prSet/>
      <dgm:spPr/>
      <dgm:t>
        <a:bodyPr/>
        <a:lstStyle/>
        <a:p>
          <a:endParaRPr lang="en-US"/>
        </a:p>
      </dgm:t>
    </dgm:pt>
    <dgm:pt modelId="{991D84FA-A18F-4BF8-8773-C5C17BD9F985}" type="sibTrans" cxnId="{4C9452E8-CBDF-4B21-926C-08F2C6479F6B}">
      <dgm:prSet/>
      <dgm:spPr/>
      <dgm:t>
        <a:bodyPr/>
        <a:lstStyle/>
        <a:p>
          <a:endParaRPr lang="en-US"/>
        </a:p>
      </dgm:t>
    </dgm:pt>
    <dgm:pt modelId="{0C93ADC2-ABB8-4D68-B01D-F5416154C01C}">
      <dgm:prSet phldrT="[Text]"/>
      <dgm:spPr/>
      <dgm:t>
        <a:bodyPr/>
        <a:lstStyle/>
        <a:p>
          <a:r>
            <a:rPr lang="en-US">
              <a:latin typeface="Arial" charset="0"/>
              <a:ea typeface="Arial" charset="0"/>
              <a:cs typeface="Arial" charset="0"/>
            </a:rPr>
            <a:t>Someone else has a $900 loan</a:t>
          </a:r>
        </a:p>
      </dgm:t>
    </dgm:pt>
    <dgm:pt modelId="{FE4DBC09-46B8-498C-9752-6912A5734962}" type="parTrans" cxnId="{EAE4CA4D-4E9B-492E-B118-4C2369606DAA}">
      <dgm:prSet/>
      <dgm:spPr/>
      <dgm:t>
        <a:bodyPr/>
        <a:lstStyle/>
        <a:p>
          <a:endParaRPr lang="en-US"/>
        </a:p>
      </dgm:t>
    </dgm:pt>
    <dgm:pt modelId="{621312F2-5F7F-4F33-B9EB-A82E446CE5FA}" type="sibTrans" cxnId="{EAE4CA4D-4E9B-492E-B118-4C2369606DAA}">
      <dgm:prSet/>
      <dgm:spPr/>
      <dgm:t>
        <a:bodyPr/>
        <a:lstStyle/>
        <a:p>
          <a:endParaRPr lang="en-US"/>
        </a:p>
      </dgm:t>
    </dgm:pt>
    <dgm:pt modelId="{3C46CBBF-9AF7-426E-AF58-1D28C147A548}">
      <dgm:prSet phldrT="[Text]"/>
      <dgm:spPr/>
      <dgm:t>
        <a:bodyPr/>
        <a:lstStyle/>
        <a:p>
          <a:r>
            <a:rPr lang="en-US">
              <a:latin typeface="Arial" charset="0"/>
              <a:ea typeface="Arial" charset="0"/>
              <a:cs typeface="Arial" charset="0"/>
            </a:rPr>
            <a:t>New money!</a:t>
          </a:r>
        </a:p>
      </dgm:t>
    </dgm:pt>
    <dgm:pt modelId="{0FC0A570-0FB1-4E7D-AA0A-AD805B24A40A}" type="parTrans" cxnId="{B7D009E1-73E2-4EF8-9B69-BEF21CE76917}">
      <dgm:prSet/>
      <dgm:spPr/>
      <dgm:t>
        <a:bodyPr/>
        <a:lstStyle/>
        <a:p>
          <a:endParaRPr lang="en-US"/>
        </a:p>
      </dgm:t>
    </dgm:pt>
    <dgm:pt modelId="{7BE32E9F-50C1-4625-BBCC-1E8F61560C2E}" type="sibTrans" cxnId="{B7D009E1-73E2-4EF8-9B69-BEF21CE76917}">
      <dgm:prSet/>
      <dgm:spPr/>
      <dgm:t>
        <a:bodyPr/>
        <a:lstStyle/>
        <a:p>
          <a:endParaRPr lang="en-US"/>
        </a:p>
      </dgm:t>
    </dgm:pt>
    <dgm:pt modelId="{4AA89E6E-2BC0-460F-933F-ADD00344B877}" type="pres">
      <dgm:prSet presAssocID="{E0709E28-EDD9-4633-B18A-060999EAB7C6}" presName="CompostProcess" presStyleCnt="0">
        <dgm:presLayoutVars>
          <dgm:dir/>
          <dgm:resizeHandles val="exact"/>
        </dgm:presLayoutVars>
      </dgm:prSet>
      <dgm:spPr/>
    </dgm:pt>
    <dgm:pt modelId="{5616EA21-FAD8-4AF8-BB38-CE9935293AA4}" type="pres">
      <dgm:prSet presAssocID="{E0709E28-EDD9-4633-B18A-060999EAB7C6}" presName="arrow" presStyleLbl="bgShp" presStyleIdx="0" presStyleCnt="1"/>
      <dgm:spPr/>
    </dgm:pt>
    <dgm:pt modelId="{26E030D1-3E1F-4E33-BCCE-FE0129FAE3C9}" type="pres">
      <dgm:prSet presAssocID="{E0709E28-EDD9-4633-B18A-060999EAB7C6}" presName="linearProcess" presStyleCnt="0"/>
      <dgm:spPr/>
    </dgm:pt>
    <dgm:pt modelId="{8AE86107-1293-4B21-8F73-2943D23899EF}" type="pres">
      <dgm:prSet presAssocID="{09D775E7-B487-4B15-8A76-A1CCC5C0FDBA}" presName="textNode" presStyleLbl="node1" presStyleIdx="0" presStyleCnt="5">
        <dgm:presLayoutVars>
          <dgm:bulletEnabled val="1"/>
        </dgm:presLayoutVars>
      </dgm:prSet>
      <dgm:spPr/>
    </dgm:pt>
    <dgm:pt modelId="{5031F325-BD27-42B1-B87F-74424A753E27}" type="pres">
      <dgm:prSet presAssocID="{5509CB4A-399B-4AA9-9A57-A2786EECA582}" presName="sibTrans" presStyleCnt="0"/>
      <dgm:spPr/>
    </dgm:pt>
    <dgm:pt modelId="{F05FA4E0-88E3-40B7-AD75-13F473480750}" type="pres">
      <dgm:prSet presAssocID="{B741F366-3F18-4AF7-843C-10C6B5BC5452}" presName="textNode" presStyleLbl="node1" presStyleIdx="1" presStyleCnt="5">
        <dgm:presLayoutVars>
          <dgm:bulletEnabled val="1"/>
        </dgm:presLayoutVars>
      </dgm:prSet>
      <dgm:spPr/>
    </dgm:pt>
    <dgm:pt modelId="{CF917459-0067-4C64-A82E-A746F1B476FD}" type="pres">
      <dgm:prSet presAssocID="{B8C56E9D-92A2-4F3B-89B4-B31178F025EC}" presName="sibTrans" presStyleCnt="0"/>
      <dgm:spPr/>
    </dgm:pt>
    <dgm:pt modelId="{22FE150C-9D24-4069-B8A6-3D642B4FE0BF}" type="pres">
      <dgm:prSet presAssocID="{FF66E015-A863-4865-94C5-404B8572364F}" presName="textNode" presStyleLbl="node1" presStyleIdx="2" presStyleCnt="5">
        <dgm:presLayoutVars>
          <dgm:bulletEnabled val="1"/>
        </dgm:presLayoutVars>
      </dgm:prSet>
      <dgm:spPr/>
    </dgm:pt>
    <dgm:pt modelId="{EBB39B6E-6D94-46F8-BC24-4DDC297D84CD}" type="pres">
      <dgm:prSet presAssocID="{991D84FA-A18F-4BF8-8773-C5C17BD9F985}" presName="sibTrans" presStyleCnt="0"/>
      <dgm:spPr/>
    </dgm:pt>
    <dgm:pt modelId="{DAB86120-AD2E-4A1D-8154-9D6BF7125C86}" type="pres">
      <dgm:prSet presAssocID="{0C93ADC2-ABB8-4D68-B01D-F5416154C01C}" presName="textNode" presStyleLbl="node1" presStyleIdx="3" presStyleCnt="5">
        <dgm:presLayoutVars>
          <dgm:bulletEnabled val="1"/>
        </dgm:presLayoutVars>
      </dgm:prSet>
      <dgm:spPr/>
    </dgm:pt>
    <dgm:pt modelId="{1CF967AA-5DF5-46CF-AE62-53E82D343E68}" type="pres">
      <dgm:prSet presAssocID="{621312F2-5F7F-4F33-B9EB-A82E446CE5FA}" presName="sibTrans" presStyleCnt="0"/>
      <dgm:spPr/>
    </dgm:pt>
    <dgm:pt modelId="{6C53ED5F-26CD-4BBC-846A-25522580F6C7}" type="pres">
      <dgm:prSet presAssocID="{3C46CBBF-9AF7-426E-AF58-1D28C147A548}" presName="textNode" presStyleLbl="node1" presStyleIdx="4" presStyleCnt="5">
        <dgm:presLayoutVars>
          <dgm:bulletEnabled val="1"/>
        </dgm:presLayoutVars>
      </dgm:prSet>
      <dgm:spPr/>
    </dgm:pt>
  </dgm:ptLst>
  <dgm:cxnLst>
    <dgm:cxn modelId="{B11B2011-4E4D-4A00-869B-F53360C57DEF}" srcId="{E0709E28-EDD9-4633-B18A-060999EAB7C6}" destId="{09D775E7-B487-4B15-8A76-A1CCC5C0FDBA}" srcOrd="0" destOrd="0" parTransId="{335D9CB4-D243-476E-9B0E-3B8AA82D6793}" sibTransId="{5509CB4A-399B-4AA9-9A57-A2786EECA582}"/>
    <dgm:cxn modelId="{EAE4CA4D-4E9B-492E-B118-4C2369606DAA}" srcId="{E0709E28-EDD9-4633-B18A-060999EAB7C6}" destId="{0C93ADC2-ABB8-4D68-B01D-F5416154C01C}" srcOrd="3" destOrd="0" parTransId="{FE4DBC09-46B8-498C-9752-6912A5734962}" sibTransId="{621312F2-5F7F-4F33-B9EB-A82E446CE5FA}"/>
    <dgm:cxn modelId="{44ECAE62-12AE-4CA6-B5A9-E0C0FF0BBBC0}" type="presOf" srcId="{3C46CBBF-9AF7-426E-AF58-1D28C147A548}" destId="{6C53ED5F-26CD-4BBC-846A-25522580F6C7}" srcOrd="0" destOrd="0" presId="urn:microsoft.com/office/officeart/2005/8/layout/hProcess9"/>
    <dgm:cxn modelId="{2FA6166E-BDF7-4855-864A-618DBB143947}" type="presOf" srcId="{FF66E015-A863-4865-94C5-404B8572364F}" destId="{22FE150C-9D24-4069-B8A6-3D642B4FE0BF}" srcOrd="0" destOrd="0" presId="urn:microsoft.com/office/officeart/2005/8/layout/hProcess9"/>
    <dgm:cxn modelId="{2552BD70-84D1-44B2-B988-200473A93F05}" type="presOf" srcId="{09D775E7-B487-4B15-8A76-A1CCC5C0FDBA}" destId="{8AE86107-1293-4B21-8F73-2943D23899EF}" srcOrd="0" destOrd="0" presId="urn:microsoft.com/office/officeart/2005/8/layout/hProcess9"/>
    <dgm:cxn modelId="{3482CBA2-5FDD-4FBF-9C3F-DD65B4315AFA}" type="presOf" srcId="{E0709E28-EDD9-4633-B18A-060999EAB7C6}" destId="{4AA89E6E-2BC0-460F-933F-ADD00344B877}" srcOrd="0" destOrd="0" presId="urn:microsoft.com/office/officeart/2005/8/layout/hProcess9"/>
    <dgm:cxn modelId="{71069AAD-220C-407F-B6DC-75CD8E4D6D38}" type="presOf" srcId="{0C93ADC2-ABB8-4D68-B01D-F5416154C01C}" destId="{DAB86120-AD2E-4A1D-8154-9D6BF7125C86}" srcOrd="0" destOrd="0" presId="urn:microsoft.com/office/officeart/2005/8/layout/hProcess9"/>
    <dgm:cxn modelId="{FD252CC5-6351-4790-B1C2-BB3092EA8505}" srcId="{E0709E28-EDD9-4633-B18A-060999EAB7C6}" destId="{B741F366-3F18-4AF7-843C-10C6B5BC5452}" srcOrd="1" destOrd="0" parTransId="{6E206602-6049-4924-859F-65DA64243D38}" sibTransId="{B8C56E9D-92A2-4F3B-89B4-B31178F025EC}"/>
    <dgm:cxn modelId="{B7D009E1-73E2-4EF8-9B69-BEF21CE76917}" srcId="{E0709E28-EDD9-4633-B18A-060999EAB7C6}" destId="{3C46CBBF-9AF7-426E-AF58-1D28C147A548}" srcOrd="4" destOrd="0" parTransId="{0FC0A570-0FB1-4E7D-AA0A-AD805B24A40A}" sibTransId="{7BE32E9F-50C1-4625-BBCC-1E8F61560C2E}"/>
    <dgm:cxn modelId="{B5EF1DE3-5D00-41ED-8C54-B38B81F003B6}" type="presOf" srcId="{B741F366-3F18-4AF7-843C-10C6B5BC5452}" destId="{F05FA4E0-88E3-40B7-AD75-13F473480750}" srcOrd="0" destOrd="0" presId="urn:microsoft.com/office/officeart/2005/8/layout/hProcess9"/>
    <dgm:cxn modelId="{4C9452E8-CBDF-4B21-926C-08F2C6479F6B}" srcId="{E0709E28-EDD9-4633-B18A-060999EAB7C6}" destId="{FF66E015-A863-4865-94C5-404B8572364F}" srcOrd="2" destOrd="0" parTransId="{B47EECD8-BBF6-453F-8082-FFE89B400EB2}" sibTransId="{991D84FA-A18F-4BF8-8773-C5C17BD9F985}"/>
    <dgm:cxn modelId="{7E5683E8-2245-4A5D-B4AD-42E5DBBAD9BA}" type="presParOf" srcId="{4AA89E6E-2BC0-460F-933F-ADD00344B877}" destId="{5616EA21-FAD8-4AF8-BB38-CE9935293AA4}" srcOrd="0" destOrd="0" presId="urn:microsoft.com/office/officeart/2005/8/layout/hProcess9"/>
    <dgm:cxn modelId="{E9F9AEC9-E8FA-4AF3-B889-522D9078C7C3}" type="presParOf" srcId="{4AA89E6E-2BC0-460F-933F-ADD00344B877}" destId="{26E030D1-3E1F-4E33-BCCE-FE0129FAE3C9}" srcOrd="1" destOrd="0" presId="urn:microsoft.com/office/officeart/2005/8/layout/hProcess9"/>
    <dgm:cxn modelId="{2EB83218-24C1-4927-9842-493405AA8811}" type="presParOf" srcId="{26E030D1-3E1F-4E33-BCCE-FE0129FAE3C9}" destId="{8AE86107-1293-4B21-8F73-2943D23899EF}" srcOrd="0" destOrd="0" presId="urn:microsoft.com/office/officeart/2005/8/layout/hProcess9"/>
    <dgm:cxn modelId="{A591796E-8840-4E26-B9C9-71EAD8766E13}" type="presParOf" srcId="{26E030D1-3E1F-4E33-BCCE-FE0129FAE3C9}" destId="{5031F325-BD27-42B1-B87F-74424A753E27}" srcOrd="1" destOrd="0" presId="urn:microsoft.com/office/officeart/2005/8/layout/hProcess9"/>
    <dgm:cxn modelId="{87C66654-766F-40E3-8E80-B2A25AF4CCAC}" type="presParOf" srcId="{26E030D1-3E1F-4E33-BCCE-FE0129FAE3C9}" destId="{F05FA4E0-88E3-40B7-AD75-13F473480750}" srcOrd="2" destOrd="0" presId="urn:microsoft.com/office/officeart/2005/8/layout/hProcess9"/>
    <dgm:cxn modelId="{187D9F10-3946-4B83-A1DB-60323660B006}" type="presParOf" srcId="{26E030D1-3E1F-4E33-BCCE-FE0129FAE3C9}" destId="{CF917459-0067-4C64-A82E-A746F1B476FD}" srcOrd="3" destOrd="0" presId="urn:microsoft.com/office/officeart/2005/8/layout/hProcess9"/>
    <dgm:cxn modelId="{E0584F68-5200-41F4-8C35-7579861857D3}" type="presParOf" srcId="{26E030D1-3E1F-4E33-BCCE-FE0129FAE3C9}" destId="{22FE150C-9D24-4069-B8A6-3D642B4FE0BF}" srcOrd="4" destOrd="0" presId="urn:microsoft.com/office/officeart/2005/8/layout/hProcess9"/>
    <dgm:cxn modelId="{444D2CE2-9745-448D-9A83-690DBAE749B4}" type="presParOf" srcId="{26E030D1-3E1F-4E33-BCCE-FE0129FAE3C9}" destId="{EBB39B6E-6D94-46F8-BC24-4DDC297D84CD}" srcOrd="5" destOrd="0" presId="urn:microsoft.com/office/officeart/2005/8/layout/hProcess9"/>
    <dgm:cxn modelId="{A08143B5-865A-4347-B741-FDB737AF5D8D}" type="presParOf" srcId="{26E030D1-3E1F-4E33-BCCE-FE0129FAE3C9}" destId="{DAB86120-AD2E-4A1D-8154-9D6BF7125C86}" srcOrd="6" destOrd="0" presId="urn:microsoft.com/office/officeart/2005/8/layout/hProcess9"/>
    <dgm:cxn modelId="{686CC8FE-70EC-463A-A0CF-26E6CB3A562F}" type="presParOf" srcId="{26E030D1-3E1F-4E33-BCCE-FE0129FAE3C9}" destId="{1CF967AA-5DF5-46CF-AE62-53E82D343E68}" srcOrd="7" destOrd="0" presId="urn:microsoft.com/office/officeart/2005/8/layout/hProcess9"/>
    <dgm:cxn modelId="{B5C00FFE-609C-4B8A-B977-B4B80378EE6D}" type="presParOf" srcId="{26E030D1-3E1F-4E33-BCCE-FE0129FAE3C9}" destId="{6C53ED5F-26CD-4BBC-846A-25522580F6C7}"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16EA21-FAD8-4AF8-BB38-CE9935293AA4}">
      <dsp:nvSpPr>
        <dsp:cNvPr id="0" name=""/>
        <dsp:cNvSpPr/>
      </dsp:nvSpPr>
      <dsp:spPr>
        <a:xfrm>
          <a:off x="457200" y="0"/>
          <a:ext cx="5181600" cy="4064000"/>
        </a:xfrm>
        <a:prstGeom prst="rightArrow">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E86107-1293-4B21-8F73-2943D23899EF}">
      <dsp:nvSpPr>
        <dsp:cNvPr id="0" name=""/>
        <dsp:cNvSpPr/>
      </dsp:nvSpPr>
      <dsp:spPr>
        <a:xfrm>
          <a:off x="2678" y="1219199"/>
          <a:ext cx="1171277" cy="1625600"/>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latin typeface="Arial" charset="0"/>
              <a:ea typeface="Arial" charset="0"/>
              <a:cs typeface="Arial" charset="0"/>
            </a:rPr>
            <a:t>Deposit $1,000</a:t>
          </a:r>
        </a:p>
      </dsp:txBody>
      <dsp:txXfrm>
        <a:off x="59855" y="1276376"/>
        <a:ext cx="1056923" cy="1511246"/>
      </dsp:txXfrm>
    </dsp:sp>
    <dsp:sp modelId="{F05FA4E0-88E3-40B7-AD75-13F473480750}">
      <dsp:nvSpPr>
        <dsp:cNvPr id="0" name=""/>
        <dsp:cNvSpPr/>
      </dsp:nvSpPr>
      <dsp:spPr>
        <a:xfrm>
          <a:off x="1232520" y="1219199"/>
          <a:ext cx="1171277" cy="1625600"/>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latin typeface="Arial" charset="0"/>
              <a:ea typeface="Arial" charset="0"/>
              <a:cs typeface="Arial" charset="0"/>
            </a:rPr>
            <a:t>Bank loans out 90% ($900)</a:t>
          </a:r>
        </a:p>
      </dsp:txBody>
      <dsp:txXfrm>
        <a:off x="1289697" y="1276376"/>
        <a:ext cx="1056923" cy="1511246"/>
      </dsp:txXfrm>
    </dsp:sp>
    <dsp:sp modelId="{22FE150C-9D24-4069-B8A6-3D642B4FE0BF}">
      <dsp:nvSpPr>
        <dsp:cNvPr id="0" name=""/>
        <dsp:cNvSpPr/>
      </dsp:nvSpPr>
      <dsp:spPr>
        <a:xfrm>
          <a:off x="2462361" y="1219199"/>
          <a:ext cx="1171277" cy="1625600"/>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latin typeface="Arial" charset="0"/>
              <a:ea typeface="Arial" charset="0"/>
              <a:cs typeface="Arial" charset="0"/>
            </a:rPr>
            <a:t>Can withdraw initial $1,000 deposit</a:t>
          </a:r>
        </a:p>
      </dsp:txBody>
      <dsp:txXfrm>
        <a:off x="2519538" y="1276376"/>
        <a:ext cx="1056923" cy="1511246"/>
      </dsp:txXfrm>
    </dsp:sp>
    <dsp:sp modelId="{DAB86120-AD2E-4A1D-8154-9D6BF7125C86}">
      <dsp:nvSpPr>
        <dsp:cNvPr id="0" name=""/>
        <dsp:cNvSpPr/>
      </dsp:nvSpPr>
      <dsp:spPr>
        <a:xfrm>
          <a:off x="3692202" y="1219199"/>
          <a:ext cx="1171277" cy="1625600"/>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latin typeface="Arial" charset="0"/>
              <a:ea typeface="Arial" charset="0"/>
              <a:cs typeface="Arial" charset="0"/>
            </a:rPr>
            <a:t>Someone else has a $900 loan</a:t>
          </a:r>
        </a:p>
      </dsp:txBody>
      <dsp:txXfrm>
        <a:off x="3749379" y="1276376"/>
        <a:ext cx="1056923" cy="1511246"/>
      </dsp:txXfrm>
    </dsp:sp>
    <dsp:sp modelId="{6C53ED5F-26CD-4BBC-846A-25522580F6C7}">
      <dsp:nvSpPr>
        <dsp:cNvPr id="0" name=""/>
        <dsp:cNvSpPr/>
      </dsp:nvSpPr>
      <dsp:spPr>
        <a:xfrm>
          <a:off x="4922043" y="1219199"/>
          <a:ext cx="1171277" cy="1625600"/>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latin typeface="Arial" charset="0"/>
              <a:ea typeface="Arial" charset="0"/>
              <a:cs typeface="Arial" charset="0"/>
            </a:rPr>
            <a:t>New money!</a:t>
          </a:r>
        </a:p>
      </dsp:txBody>
      <dsp:txXfrm>
        <a:off x="4979220" y="1276376"/>
        <a:ext cx="1056923" cy="151124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3653"/>
          </a:xfrm>
          <a:prstGeom prst="rect">
            <a:avLst/>
          </a:prstGeom>
        </p:spPr>
        <p:txBody>
          <a:bodyPr vert="horz" lIns="91440" tIns="45720" rIns="91440" bIns="45720" rtlCol="0"/>
          <a:lstStyle>
            <a:lvl1pPr algn="l">
              <a:defRPr sz="1200">
                <a:latin typeface="Calibri" pitchFamily="34" charset="0"/>
                <a:cs typeface="Arial" charset="0"/>
              </a:defRPr>
            </a:lvl1pPr>
          </a:lstStyle>
          <a:p>
            <a:pPr>
              <a:defRPr/>
            </a:pPr>
            <a:endParaRPr lang="en-US"/>
          </a:p>
        </p:txBody>
      </p:sp>
      <p:sp>
        <p:nvSpPr>
          <p:cNvPr id="3" name="Date Placeholder 2"/>
          <p:cNvSpPr>
            <a:spLocks noGrp="1"/>
          </p:cNvSpPr>
          <p:nvPr>
            <p:ph type="dt" sz="quarter" idx="1"/>
          </p:nvPr>
        </p:nvSpPr>
        <p:spPr>
          <a:xfrm>
            <a:off x="3815374" y="0"/>
            <a:ext cx="2918831" cy="493653"/>
          </a:xfrm>
          <a:prstGeom prst="rect">
            <a:avLst/>
          </a:prstGeom>
        </p:spPr>
        <p:txBody>
          <a:bodyPr vert="horz" lIns="91440" tIns="45720" rIns="91440" bIns="45720" rtlCol="0"/>
          <a:lstStyle>
            <a:lvl1pPr algn="r">
              <a:defRPr sz="1200">
                <a:latin typeface="Calibri" pitchFamily="34" charset="0"/>
                <a:cs typeface="Arial" charset="0"/>
              </a:defRPr>
            </a:lvl1pPr>
          </a:lstStyle>
          <a:p>
            <a:pPr>
              <a:defRPr/>
            </a:pPr>
            <a:fld id="{2A63DB6F-F78B-485C-BB5B-255B255D6382}" type="datetimeFigureOut">
              <a:rPr lang="en-US"/>
              <a:pPr>
                <a:defRPr/>
              </a:pPr>
              <a:t>4/2/24</a:t>
            </a:fld>
            <a:endParaRPr lang="en-US"/>
          </a:p>
        </p:txBody>
      </p:sp>
      <p:sp>
        <p:nvSpPr>
          <p:cNvPr id="4" name="Footer Placeholder 3"/>
          <p:cNvSpPr>
            <a:spLocks noGrp="1"/>
          </p:cNvSpPr>
          <p:nvPr>
            <p:ph type="ftr" sz="quarter" idx="2"/>
          </p:nvPr>
        </p:nvSpPr>
        <p:spPr>
          <a:xfrm>
            <a:off x="0" y="9370976"/>
            <a:ext cx="2918831" cy="493653"/>
          </a:xfrm>
          <a:prstGeom prst="rect">
            <a:avLst/>
          </a:prstGeom>
        </p:spPr>
        <p:txBody>
          <a:bodyPr vert="horz" lIns="91440" tIns="45720" rIns="91440" bIns="45720" rtlCol="0" anchor="b"/>
          <a:lstStyle>
            <a:lvl1pPr algn="l">
              <a:defRPr sz="1200">
                <a:latin typeface="Calibri" pitchFamily="34" charset="0"/>
                <a:cs typeface="Arial" charset="0"/>
              </a:defRPr>
            </a:lvl1pPr>
          </a:lstStyle>
          <a:p>
            <a:pPr>
              <a:defRPr/>
            </a:pPr>
            <a:endParaRPr lang="en-US"/>
          </a:p>
        </p:txBody>
      </p:sp>
      <p:sp>
        <p:nvSpPr>
          <p:cNvPr id="5" name="Slide Number Placeholder 4"/>
          <p:cNvSpPr>
            <a:spLocks noGrp="1"/>
          </p:cNvSpPr>
          <p:nvPr>
            <p:ph type="sldNum" sz="quarter" idx="3"/>
          </p:nvPr>
        </p:nvSpPr>
        <p:spPr>
          <a:xfrm>
            <a:off x="3815374" y="9370976"/>
            <a:ext cx="2918831" cy="493653"/>
          </a:xfrm>
          <a:prstGeom prst="rect">
            <a:avLst/>
          </a:prstGeom>
        </p:spPr>
        <p:txBody>
          <a:bodyPr vert="horz" lIns="91440" tIns="45720" rIns="91440" bIns="45720" rtlCol="0" anchor="b"/>
          <a:lstStyle>
            <a:lvl1pPr algn="r">
              <a:defRPr sz="1200">
                <a:latin typeface="Calibri" pitchFamily="34" charset="0"/>
                <a:cs typeface="Arial" charset="0"/>
              </a:defRPr>
            </a:lvl1pPr>
          </a:lstStyle>
          <a:p>
            <a:pPr>
              <a:defRPr/>
            </a:pPr>
            <a:fld id="{54DBCCBE-B405-470F-91E8-47E5DCB8542E}" type="slidenum">
              <a:rPr lang="en-US"/>
              <a:pPr>
                <a:defRPr/>
              </a:pPr>
              <a:t>‹#›</a:t>
            </a:fld>
            <a:endParaRPr lang="en-US"/>
          </a:p>
        </p:txBody>
      </p:sp>
    </p:spTree>
    <p:extLst>
      <p:ext uri="{BB962C8B-B14F-4D97-AF65-F5344CB8AC3E}">
        <p14:creationId xmlns:p14="http://schemas.microsoft.com/office/powerpoint/2010/main" val="3179709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3653"/>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15374" y="0"/>
            <a:ext cx="2918831" cy="493653"/>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5A28700D-85EA-458F-BF5A-188B0A4A1629}" type="datetimeFigureOut">
              <a:rPr lang="en-US"/>
              <a:pPr>
                <a:defRPr/>
              </a:pPr>
              <a:t>4/2/24</a:t>
            </a:fld>
            <a:endParaRPr lang="en-US"/>
          </a:p>
        </p:txBody>
      </p:sp>
      <p:sp>
        <p:nvSpPr>
          <p:cNvPr id="4" name="Slide Image Placeholder 3"/>
          <p:cNvSpPr>
            <a:spLocks noGrp="1" noRot="1" noChangeAspect="1"/>
          </p:cNvSpPr>
          <p:nvPr>
            <p:ph type="sldImg" idx="2"/>
          </p:nvPr>
        </p:nvSpPr>
        <p:spPr>
          <a:xfrm>
            <a:off x="901700" y="739775"/>
            <a:ext cx="4932363" cy="3700463"/>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73577" y="4687175"/>
            <a:ext cx="5388610" cy="4439504"/>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370976"/>
            <a:ext cx="2918831" cy="493653"/>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15374" y="9370976"/>
            <a:ext cx="2918831" cy="493653"/>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73C27B25-3E0B-4BF2-AE7C-82B95D1F25A1}" type="slidenum">
              <a:rPr lang="en-US"/>
              <a:pPr>
                <a:defRPr/>
              </a:pPr>
              <a:t>‹#›</a:t>
            </a:fld>
            <a:endParaRPr lang="en-US"/>
          </a:p>
        </p:txBody>
      </p:sp>
    </p:spTree>
    <p:extLst>
      <p:ext uri="{BB962C8B-B14F-4D97-AF65-F5344CB8AC3E}">
        <p14:creationId xmlns:p14="http://schemas.microsoft.com/office/powerpoint/2010/main" val="392968072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p:cNvSpPr>
            <a:spLocks noGrp="1"/>
          </p:cNvSpPr>
          <p:nvPr>
            <p:ph type="sldNum" sz="quarter" idx="5"/>
          </p:nvPr>
        </p:nvSpPr>
        <p:spPr/>
        <p:txBody>
          <a:bodyPr/>
          <a:lstStyle/>
          <a:p>
            <a:pPr>
              <a:defRPr/>
            </a:pPr>
            <a:fld id="{E6BC9937-727F-425F-A85E-DD92CA5A7D6F}" type="slidenum">
              <a:rPr lang="en-US" smtClean="0"/>
              <a:pPr>
                <a:defRPr/>
              </a:pPr>
              <a:t>1</a:t>
            </a:fld>
            <a:endParaRPr lang="en-US"/>
          </a:p>
        </p:txBody>
      </p:sp>
    </p:spTree>
    <p:extLst>
      <p:ext uri="{BB962C8B-B14F-4D97-AF65-F5344CB8AC3E}">
        <p14:creationId xmlns:p14="http://schemas.microsoft.com/office/powerpoint/2010/main" val="25362036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a:ea typeface="ＭＳ Ｐゴシック" charset="0"/>
              <a:cs typeface="+mn-cs"/>
            </a:endParaRPr>
          </a:p>
        </p:txBody>
      </p:sp>
      <p:sp>
        <p:nvSpPr>
          <p:cNvPr id="35843" name="Slide Number Placeholder 3"/>
          <p:cNvSpPr>
            <a:spLocks noGrp="1"/>
          </p:cNvSpPr>
          <p:nvPr>
            <p:ph type="sldNum" sz="quarter" idx="5"/>
          </p:nvPr>
        </p:nvSpPr>
        <p:spPr>
          <a:noFill/>
        </p:spPr>
        <p:txBody>
          <a:bodyPr/>
          <a:lstStyle>
            <a:lvl1pPr>
              <a:defRPr sz="2000" b="1">
                <a:solidFill>
                  <a:schemeClr val="tx1"/>
                </a:solidFill>
                <a:latin typeface="Arial" panose="020B0604020202020204" pitchFamily="34" charset="0"/>
                <a:ea typeface="MS PGothic" panose="020B0600070205080204" pitchFamily="34" charset="-128"/>
              </a:defRPr>
            </a:lvl1pPr>
            <a:lvl2pPr marL="742950" indent="-285750">
              <a:defRPr sz="2000" b="1">
                <a:solidFill>
                  <a:schemeClr val="tx1"/>
                </a:solidFill>
                <a:latin typeface="Arial" panose="020B0604020202020204" pitchFamily="34" charset="0"/>
                <a:ea typeface="MS PGothic" panose="020B0600070205080204" pitchFamily="34" charset="-128"/>
              </a:defRPr>
            </a:lvl2pPr>
            <a:lvl3pPr marL="1143000" indent="-228600">
              <a:defRPr sz="2000" b="1">
                <a:solidFill>
                  <a:schemeClr val="tx1"/>
                </a:solidFill>
                <a:latin typeface="Arial" panose="020B0604020202020204" pitchFamily="34" charset="0"/>
                <a:ea typeface="MS PGothic" panose="020B0600070205080204" pitchFamily="34" charset="-128"/>
              </a:defRPr>
            </a:lvl3pPr>
            <a:lvl4pPr marL="1600200" indent="-228600">
              <a:defRPr sz="2000" b="1">
                <a:solidFill>
                  <a:schemeClr val="tx1"/>
                </a:solidFill>
                <a:latin typeface="Arial" panose="020B0604020202020204" pitchFamily="34" charset="0"/>
                <a:ea typeface="MS PGothic" panose="020B0600070205080204" pitchFamily="34" charset="-128"/>
              </a:defRPr>
            </a:lvl4pPr>
            <a:lvl5pPr marL="2057400" indent="-228600">
              <a:defRPr sz="20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0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0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0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000" b="1">
                <a:solidFill>
                  <a:schemeClr val="tx1"/>
                </a:solidFill>
                <a:latin typeface="Arial" panose="020B0604020202020204" pitchFamily="34" charset="0"/>
                <a:ea typeface="MS PGothic" panose="020B0600070205080204" pitchFamily="34" charset="-128"/>
              </a:defRPr>
            </a:lvl9pPr>
          </a:lstStyle>
          <a:p>
            <a:fld id="{D7E1A5B2-E37C-4D13-954A-6876C54D9FA1}" type="slidenum">
              <a:rPr lang="en-US" altLang="en-US" sz="1200" b="0">
                <a:latin typeface="Times New Roman" panose="02020603050405020304" pitchFamily="18" charset="0"/>
              </a:rPr>
              <a:pPr/>
              <a:t>10</a:t>
            </a:fld>
            <a:endParaRPr lang="en-US" altLang="en-US" sz="1200" b="0">
              <a:latin typeface="Times New Roman" panose="02020603050405020304" pitchFamily="18" charset="0"/>
            </a:endParaRPr>
          </a:p>
        </p:txBody>
      </p:sp>
    </p:spTree>
    <p:extLst>
      <p:ext uri="{BB962C8B-B14F-4D97-AF65-F5344CB8AC3E}">
        <p14:creationId xmlns:p14="http://schemas.microsoft.com/office/powerpoint/2010/main" val="1738690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a:defRPr/>
            </a:pPr>
            <a:fld id="{73C27B25-3E0B-4BF2-AE7C-82B95D1F25A1}" type="slidenum">
              <a:rPr lang="en-US" smtClean="0"/>
              <a:pPr>
                <a:defRPr/>
              </a:pPr>
              <a:t>11</a:t>
            </a:fld>
            <a:endParaRPr lang="en-US"/>
          </a:p>
        </p:txBody>
      </p:sp>
    </p:spTree>
    <p:extLst>
      <p:ext uri="{BB962C8B-B14F-4D97-AF65-F5344CB8AC3E}">
        <p14:creationId xmlns:p14="http://schemas.microsoft.com/office/powerpoint/2010/main" val="3736954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sz="1200" b="0" i="0" u="none" strike="noStrike" kern="1200" baseline="0">
              <a:solidFill>
                <a:schemeClr val="tx1"/>
              </a:solidFill>
              <a:latin typeface="+mn-lt"/>
              <a:ea typeface="MS PGothic" pitchFamily="34" charset="-128"/>
              <a:cs typeface="MS PGothic" pitchFamily="34" charset="-128"/>
            </a:endParaRPr>
          </a:p>
        </p:txBody>
      </p:sp>
      <p:sp>
        <p:nvSpPr>
          <p:cNvPr id="4" name="Slide Number Placeholder 3"/>
          <p:cNvSpPr>
            <a:spLocks noGrp="1"/>
          </p:cNvSpPr>
          <p:nvPr>
            <p:ph type="sldNum" sz="quarter" idx="5"/>
          </p:nvPr>
        </p:nvSpPr>
        <p:spPr/>
        <p:txBody>
          <a:bodyPr/>
          <a:lstStyle/>
          <a:p>
            <a:fld id="{41CC0E40-2CCA-40EF-A732-8CA237C70DBA}" type="slidenum">
              <a:rPr lang="en-US" smtClean="0"/>
              <a:t>12</a:t>
            </a:fld>
            <a:endParaRPr lang="en-US"/>
          </a:p>
        </p:txBody>
      </p:sp>
    </p:spTree>
    <p:extLst>
      <p:ext uri="{BB962C8B-B14F-4D97-AF65-F5344CB8AC3E}">
        <p14:creationId xmlns:p14="http://schemas.microsoft.com/office/powerpoint/2010/main" val="16033750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1683" name="Notes Placeholder 2"/>
          <p:cNvSpPr>
            <a:spLocks noGrp="1"/>
          </p:cNvSpPr>
          <p:nvPr>
            <p:ph type="body" idx="1"/>
          </p:nvPr>
        </p:nvSpPr>
        <p:spPr bwMode="auto"/>
        <p:txBody>
          <a:bodyPr/>
          <a:lstStyle/>
          <a:p>
            <a:pPr>
              <a:defRPr/>
            </a:pPr>
            <a:endParaRPr lang="en-US">
              <a:cs typeface="ＭＳ Ｐゴシック"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ltLang="en-US"/>
          </a:p>
        </p:txBody>
      </p:sp>
      <p:sp>
        <p:nvSpPr>
          <p:cNvPr id="4" name="Slide Number Placeholder 3"/>
          <p:cNvSpPr>
            <a:spLocks noGrp="1"/>
          </p:cNvSpPr>
          <p:nvPr>
            <p:ph type="sldNum" sz="quarter" idx="5"/>
          </p:nvPr>
        </p:nvSpPr>
        <p:spPr/>
        <p:txBody>
          <a:bodyPr/>
          <a:lstStyle/>
          <a:p>
            <a:fld id="{41CC0E40-2CCA-40EF-A732-8CA237C70DBA}" type="slidenum">
              <a:rPr lang="en-US" smtClean="0"/>
              <a:t>16</a:t>
            </a:fld>
            <a:endParaRPr lang="en-US"/>
          </a:p>
        </p:txBody>
      </p:sp>
    </p:spTree>
    <p:extLst>
      <p:ext uri="{BB962C8B-B14F-4D97-AF65-F5344CB8AC3E}">
        <p14:creationId xmlns:p14="http://schemas.microsoft.com/office/powerpoint/2010/main" val="17181698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ltLang="en-US"/>
          </a:p>
        </p:txBody>
      </p:sp>
      <p:sp>
        <p:nvSpPr>
          <p:cNvPr id="4" name="Slide Number Placeholder 3"/>
          <p:cNvSpPr>
            <a:spLocks noGrp="1"/>
          </p:cNvSpPr>
          <p:nvPr>
            <p:ph type="sldNum" sz="quarter" idx="5"/>
          </p:nvPr>
        </p:nvSpPr>
        <p:spPr/>
        <p:txBody>
          <a:bodyPr/>
          <a:lstStyle/>
          <a:p>
            <a:fld id="{41CC0E40-2CCA-40EF-A732-8CA237C70DBA}" type="slidenum">
              <a:rPr lang="en-US" smtClean="0"/>
              <a:t>17</a:t>
            </a:fld>
            <a:endParaRPr lang="en-US"/>
          </a:p>
        </p:txBody>
      </p:sp>
    </p:spTree>
    <p:extLst>
      <p:ext uri="{BB962C8B-B14F-4D97-AF65-F5344CB8AC3E}">
        <p14:creationId xmlns:p14="http://schemas.microsoft.com/office/powerpoint/2010/main" val="42721013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noTextEdit="1"/>
          </p:cNvSpPr>
          <p:nvPr>
            <p:ph type="sldImg"/>
          </p:nvPr>
        </p:nvSpPr>
        <p:spPr>
          <a:ln/>
        </p:spPr>
      </p:sp>
      <p:sp>
        <p:nvSpPr>
          <p:cNvPr id="48130" name="Notes Placeholder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Calibri" panose="020F0502020204030204" pitchFamily="34" charset="0"/>
            </a:endParaRPr>
          </a:p>
        </p:txBody>
      </p:sp>
    </p:spTree>
    <p:extLst>
      <p:ext uri="{BB962C8B-B14F-4D97-AF65-F5344CB8AC3E}">
        <p14:creationId xmlns:p14="http://schemas.microsoft.com/office/powerpoint/2010/main" val="2640586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0178" name="Notes Placeholder 2"/>
          <p:cNvSpPr>
            <a:spLocks noGrp="1"/>
          </p:cNvSpPr>
          <p:nvPr>
            <p:ph type="body" idx="1"/>
          </p:nvPr>
        </p:nvSpPr>
        <p:spPr/>
        <p:txBody>
          <a:bodyPr/>
          <a:lstStyle/>
          <a:p>
            <a:endParaRPr lang="en-US" altLang="en-US">
              <a:latin typeface="Times New Roman" panose="02020603050405020304" pitchFamily="18" charset="0"/>
            </a:endParaRPr>
          </a:p>
        </p:txBody>
      </p:sp>
      <p:sp>
        <p:nvSpPr>
          <p:cNvPr id="4" name="Slide Number Placeholder 3"/>
          <p:cNvSpPr>
            <a:spLocks noGrp="1"/>
          </p:cNvSpPr>
          <p:nvPr>
            <p:ph type="sldNum" sz="quarter" idx="5"/>
          </p:nvPr>
        </p:nvSpPr>
        <p:spPr>
          <a:noFill/>
        </p:spPr>
        <p:txBody>
          <a:bodyPr/>
          <a:lstStyle>
            <a:lvl1pPr>
              <a:defRPr sz="2000" b="1">
                <a:solidFill>
                  <a:schemeClr val="tx1"/>
                </a:solidFill>
                <a:latin typeface="Arial" panose="020B0604020202020204" pitchFamily="34" charset="0"/>
                <a:ea typeface="MS PGothic" panose="020B0600070205080204" pitchFamily="34" charset="-128"/>
              </a:defRPr>
            </a:lvl1pPr>
            <a:lvl2pPr marL="742950" indent="-285750">
              <a:defRPr sz="2000" b="1">
                <a:solidFill>
                  <a:schemeClr val="tx1"/>
                </a:solidFill>
                <a:latin typeface="Arial" panose="020B0604020202020204" pitchFamily="34" charset="0"/>
                <a:ea typeface="MS PGothic" panose="020B0600070205080204" pitchFamily="34" charset="-128"/>
              </a:defRPr>
            </a:lvl2pPr>
            <a:lvl3pPr marL="1143000" indent="-228600">
              <a:defRPr sz="2000" b="1">
                <a:solidFill>
                  <a:schemeClr val="tx1"/>
                </a:solidFill>
                <a:latin typeface="Arial" panose="020B0604020202020204" pitchFamily="34" charset="0"/>
                <a:ea typeface="MS PGothic" panose="020B0600070205080204" pitchFamily="34" charset="-128"/>
              </a:defRPr>
            </a:lvl3pPr>
            <a:lvl4pPr marL="1600200" indent="-228600">
              <a:defRPr sz="2000" b="1">
                <a:solidFill>
                  <a:schemeClr val="tx1"/>
                </a:solidFill>
                <a:latin typeface="Arial" panose="020B0604020202020204" pitchFamily="34" charset="0"/>
                <a:ea typeface="MS PGothic" panose="020B0600070205080204" pitchFamily="34" charset="-128"/>
              </a:defRPr>
            </a:lvl4pPr>
            <a:lvl5pPr marL="2057400" indent="-228600">
              <a:defRPr sz="20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0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0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0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000" b="1">
                <a:solidFill>
                  <a:schemeClr val="tx1"/>
                </a:solidFill>
                <a:latin typeface="Arial" panose="020B0604020202020204" pitchFamily="34" charset="0"/>
                <a:ea typeface="MS PGothic" panose="020B0600070205080204" pitchFamily="34" charset="-128"/>
              </a:defRPr>
            </a:lvl9pPr>
          </a:lstStyle>
          <a:p>
            <a:fld id="{DF937A09-3D14-46DF-B8A8-2A662B52253E}" type="slidenum">
              <a:rPr lang="en-US" altLang="en-US" sz="1200" b="0">
                <a:latin typeface="Times New Roman" panose="02020603050405020304" pitchFamily="18" charset="0"/>
              </a:rPr>
              <a:pPr/>
              <a:t>19</a:t>
            </a:fld>
            <a:endParaRPr lang="en-US" altLang="en-US" sz="1200" b="0">
              <a:latin typeface="Times New Roman" panose="02020603050405020304" pitchFamily="18" charset="0"/>
            </a:endParaRPr>
          </a:p>
        </p:txBody>
      </p:sp>
    </p:spTree>
    <p:extLst>
      <p:ext uri="{BB962C8B-B14F-4D97-AF65-F5344CB8AC3E}">
        <p14:creationId xmlns:p14="http://schemas.microsoft.com/office/powerpoint/2010/main" val="32809486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3C27B25-3E0B-4BF2-AE7C-82B95D1F25A1}" type="slidenum">
              <a:rPr lang="en-US" smtClean="0"/>
              <a:pPr>
                <a:defRPr/>
              </a:pPr>
              <a:t>20</a:t>
            </a:fld>
            <a:endParaRPr lang="en-US"/>
          </a:p>
        </p:txBody>
      </p:sp>
    </p:spTree>
    <p:extLst>
      <p:ext uri="{BB962C8B-B14F-4D97-AF65-F5344CB8AC3E}">
        <p14:creationId xmlns:p14="http://schemas.microsoft.com/office/powerpoint/2010/main" val="28279682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ltLang="en-US" sz="240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41CC0E40-2CCA-40EF-A732-8CA237C70DBA}" type="slidenum">
              <a:rPr lang="en-US" smtClean="0"/>
              <a:t>21</a:t>
            </a:fld>
            <a:endParaRPr lang="en-US"/>
          </a:p>
        </p:txBody>
      </p:sp>
    </p:spTree>
    <p:extLst>
      <p:ext uri="{BB962C8B-B14F-4D97-AF65-F5344CB8AC3E}">
        <p14:creationId xmlns:p14="http://schemas.microsoft.com/office/powerpoint/2010/main" val="435636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018870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3C27B25-3E0B-4BF2-AE7C-82B95D1F25A1}" type="slidenum">
              <a:rPr lang="en-US" smtClean="0"/>
              <a:pPr>
                <a:defRPr/>
              </a:pPr>
              <a:t>22</a:t>
            </a:fld>
            <a:endParaRPr lang="en-US"/>
          </a:p>
        </p:txBody>
      </p:sp>
    </p:spTree>
    <p:extLst>
      <p:ext uri="{BB962C8B-B14F-4D97-AF65-F5344CB8AC3E}">
        <p14:creationId xmlns:p14="http://schemas.microsoft.com/office/powerpoint/2010/main" val="42758158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a:ln/>
        </p:spPr>
      </p:sp>
      <p:sp>
        <p:nvSpPr>
          <p:cNvPr id="53250" name="Notes Placeholder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Calibri" panose="020F0502020204030204" pitchFamily="34" charset="0"/>
            </a:endParaRPr>
          </a:p>
        </p:txBody>
      </p:sp>
    </p:spTree>
    <p:extLst>
      <p:ext uri="{BB962C8B-B14F-4D97-AF65-F5344CB8AC3E}">
        <p14:creationId xmlns:p14="http://schemas.microsoft.com/office/powerpoint/2010/main" val="15307319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pPr>
            <a:endParaRPr lang="en-US" altLang="en-US"/>
          </a:p>
        </p:txBody>
      </p:sp>
    </p:spTree>
    <p:extLst>
      <p:ext uri="{BB962C8B-B14F-4D97-AF65-F5344CB8AC3E}">
        <p14:creationId xmlns:p14="http://schemas.microsoft.com/office/powerpoint/2010/main" val="751942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 typeface="Arial" panose="020B0604020202020204" pitchFamily="34" charset="0"/>
              <a:buNone/>
            </a:pPr>
            <a:endParaRPr lang="en-US" altLang="en-US"/>
          </a:p>
        </p:txBody>
      </p:sp>
    </p:spTree>
    <p:extLst>
      <p:ext uri="{BB962C8B-B14F-4D97-AF65-F5344CB8AC3E}">
        <p14:creationId xmlns:p14="http://schemas.microsoft.com/office/powerpoint/2010/main" val="30140528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1CC0E40-2CCA-40EF-A732-8CA237C70DBA}" type="slidenum">
              <a:rPr lang="en-US" smtClean="0"/>
              <a:t>26</a:t>
            </a:fld>
            <a:endParaRPr lang="en-US"/>
          </a:p>
        </p:txBody>
      </p:sp>
    </p:spTree>
    <p:extLst>
      <p:ext uri="{BB962C8B-B14F-4D97-AF65-F5344CB8AC3E}">
        <p14:creationId xmlns:p14="http://schemas.microsoft.com/office/powerpoint/2010/main" val="22858718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2682091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63490" name="Notes Placeholder 2"/>
          <p:cNvSpPr>
            <a:spLocks noGrp="1"/>
          </p:cNvSpPr>
          <p:nvPr>
            <p:ph type="body" idx="1"/>
          </p:nvPr>
        </p:nvSpPr>
        <p:spPr/>
        <p:txBody>
          <a:bodyPr/>
          <a:lstStyle/>
          <a:p>
            <a:endParaRPr lang="en-US" altLang="en-US">
              <a:latin typeface="Times New Roman" panose="02020603050405020304" pitchFamily="18" charset="0"/>
            </a:endParaRPr>
          </a:p>
        </p:txBody>
      </p:sp>
      <p:sp>
        <p:nvSpPr>
          <p:cNvPr id="4" name="Slide Number Placeholder 3"/>
          <p:cNvSpPr>
            <a:spLocks noGrp="1"/>
          </p:cNvSpPr>
          <p:nvPr>
            <p:ph type="sldNum" sz="quarter" idx="5"/>
          </p:nvPr>
        </p:nvSpPr>
        <p:spPr>
          <a:noFill/>
        </p:spPr>
        <p:txBody>
          <a:bodyPr/>
          <a:lstStyle>
            <a:lvl1pPr>
              <a:defRPr sz="2000" b="1">
                <a:solidFill>
                  <a:schemeClr val="tx1"/>
                </a:solidFill>
                <a:latin typeface="Arial" panose="020B0604020202020204" pitchFamily="34" charset="0"/>
                <a:ea typeface="MS PGothic" panose="020B0600070205080204" pitchFamily="34" charset="-128"/>
              </a:defRPr>
            </a:lvl1pPr>
            <a:lvl2pPr marL="742950" indent="-285750">
              <a:defRPr sz="2000" b="1">
                <a:solidFill>
                  <a:schemeClr val="tx1"/>
                </a:solidFill>
                <a:latin typeface="Arial" panose="020B0604020202020204" pitchFamily="34" charset="0"/>
                <a:ea typeface="MS PGothic" panose="020B0600070205080204" pitchFamily="34" charset="-128"/>
              </a:defRPr>
            </a:lvl2pPr>
            <a:lvl3pPr marL="1143000" indent="-228600">
              <a:defRPr sz="2000" b="1">
                <a:solidFill>
                  <a:schemeClr val="tx1"/>
                </a:solidFill>
                <a:latin typeface="Arial" panose="020B0604020202020204" pitchFamily="34" charset="0"/>
                <a:ea typeface="MS PGothic" panose="020B0600070205080204" pitchFamily="34" charset="-128"/>
              </a:defRPr>
            </a:lvl3pPr>
            <a:lvl4pPr marL="1600200" indent="-228600">
              <a:defRPr sz="2000" b="1">
                <a:solidFill>
                  <a:schemeClr val="tx1"/>
                </a:solidFill>
                <a:latin typeface="Arial" panose="020B0604020202020204" pitchFamily="34" charset="0"/>
                <a:ea typeface="MS PGothic" panose="020B0600070205080204" pitchFamily="34" charset="-128"/>
              </a:defRPr>
            </a:lvl4pPr>
            <a:lvl5pPr marL="2057400" indent="-228600">
              <a:defRPr sz="20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0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0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0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000" b="1">
                <a:solidFill>
                  <a:schemeClr val="tx1"/>
                </a:solidFill>
                <a:latin typeface="Arial" panose="020B0604020202020204" pitchFamily="34" charset="0"/>
                <a:ea typeface="MS PGothic" panose="020B0600070205080204" pitchFamily="34" charset="-128"/>
              </a:defRPr>
            </a:lvl9pPr>
          </a:lstStyle>
          <a:p>
            <a:fld id="{AB2C3E13-C1E4-449C-9F09-9508CD34A015}" type="slidenum">
              <a:rPr lang="en-US" altLang="en-US" sz="1200" b="0">
                <a:latin typeface="Times New Roman" panose="02020603050405020304" pitchFamily="18" charset="0"/>
              </a:rPr>
              <a:pPr/>
              <a:t>29</a:t>
            </a:fld>
            <a:endParaRPr lang="en-US" altLang="en-US" sz="1200" b="0">
              <a:latin typeface="Times New Roman" panose="02020603050405020304" pitchFamily="18" charset="0"/>
            </a:endParaRPr>
          </a:p>
        </p:txBody>
      </p:sp>
    </p:spTree>
    <p:extLst>
      <p:ext uri="{BB962C8B-B14F-4D97-AF65-F5344CB8AC3E}">
        <p14:creationId xmlns:p14="http://schemas.microsoft.com/office/powerpoint/2010/main" val="24455088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1200" b="0" i="0">
              <a:latin typeface="Arial" pitchFamily="34" charset="0"/>
              <a:cs typeface="Arial" pitchFamily="34" charset="0"/>
            </a:endParaRPr>
          </a:p>
        </p:txBody>
      </p:sp>
    </p:spTree>
    <p:extLst>
      <p:ext uri="{BB962C8B-B14F-4D97-AF65-F5344CB8AC3E}">
        <p14:creationId xmlns:p14="http://schemas.microsoft.com/office/powerpoint/2010/main" val="20206263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ltLang="en-US" baseline="0"/>
          </a:p>
        </p:txBody>
      </p:sp>
      <p:sp>
        <p:nvSpPr>
          <p:cNvPr id="4" name="Slide Number Placeholder 3"/>
          <p:cNvSpPr>
            <a:spLocks noGrp="1"/>
          </p:cNvSpPr>
          <p:nvPr>
            <p:ph type="sldNum" sz="quarter" idx="5"/>
          </p:nvPr>
        </p:nvSpPr>
        <p:spPr/>
        <p:txBody>
          <a:bodyPr/>
          <a:lstStyle/>
          <a:p>
            <a:fld id="{41CC0E40-2CCA-40EF-A732-8CA237C70DBA}" type="slidenum">
              <a:rPr lang="en-US" smtClean="0"/>
              <a:t>31</a:t>
            </a:fld>
            <a:endParaRPr lang="en-US"/>
          </a:p>
        </p:txBody>
      </p:sp>
    </p:spTree>
    <p:extLst>
      <p:ext uri="{BB962C8B-B14F-4D97-AF65-F5344CB8AC3E}">
        <p14:creationId xmlns:p14="http://schemas.microsoft.com/office/powerpoint/2010/main" val="34623774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ltLang="en-US"/>
          </a:p>
        </p:txBody>
      </p:sp>
      <p:sp>
        <p:nvSpPr>
          <p:cNvPr id="4" name="Slide Number Placeholder 3"/>
          <p:cNvSpPr>
            <a:spLocks noGrp="1"/>
          </p:cNvSpPr>
          <p:nvPr>
            <p:ph type="sldNum" sz="quarter" idx="5"/>
          </p:nvPr>
        </p:nvSpPr>
        <p:spPr/>
        <p:txBody>
          <a:bodyPr/>
          <a:lstStyle/>
          <a:p>
            <a:fld id="{41CC0E40-2CCA-40EF-A732-8CA237C70DBA}" type="slidenum">
              <a:rPr lang="en-US" smtClean="0"/>
              <a:t>32</a:t>
            </a:fld>
            <a:endParaRPr lang="en-US"/>
          </a:p>
        </p:txBody>
      </p:sp>
    </p:spTree>
    <p:extLst>
      <p:ext uri="{BB962C8B-B14F-4D97-AF65-F5344CB8AC3E}">
        <p14:creationId xmlns:p14="http://schemas.microsoft.com/office/powerpoint/2010/main" val="4064314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8434" name="Notes Placeholder 2"/>
          <p:cNvSpPr>
            <a:spLocks noGrp="1"/>
          </p:cNvSpPr>
          <p:nvPr>
            <p:ph type="body" idx="1"/>
          </p:nvPr>
        </p:nvSpPr>
        <p:spPr/>
        <p:txBody>
          <a:bodyPr/>
          <a:lstStyle/>
          <a:p>
            <a:endParaRPr lang="en-US" altLang="en-US">
              <a:latin typeface="Times New Roman" panose="02020603050405020304" pitchFamily="18" charset="0"/>
            </a:endParaRPr>
          </a:p>
        </p:txBody>
      </p:sp>
      <p:sp>
        <p:nvSpPr>
          <p:cNvPr id="4" name="Slide Number Placeholder 3"/>
          <p:cNvSpPr>
            <a:spLocks noGrp="1"/>
          </p:cNvSpPr>
          <p:nvPr>
            <p:ph type="sldNum" sz="quarter" idx="5"/>
          </p:nvPr>
        </p:nvSpPr>
        <p:spPr>
          <a:noFill/>
        </p:spPr>
        <p:txBody>
          <a:bodyPr/>
          <a:lstStyle>
            <a:lvl1pPr>
              <a:defRPr sz="2000" b="1">
                <a:solidFill>
                  <a:schemeClr val="tx1"/>
                </a:solidFill>
                <a:latin typeface="Arial" panose="020B0604020202020204" pitchFamily="34" charset="0"/>
                <a:ea typeface="MS PGothic" panose="020B0600070205080204" pitchFamily="34" charset="-128"/>
              </a:defRPr>
            </a:lvl1pPr>
            <a:lvl2pPr marL="742950" indent="-285750">
              <a:defRPr sz="2000" b="1">
                <a:solidFill>
                  <a:schemeClr val="tx1"/>
                </a:solidFill>
                <a:latin typeface="Arial" panose="020B0604020202020204" pitchFamily="34" charset="0"/>
                <a:ea typeface="MS PGothic" panose="020B0600070205080204" pitchFamily="34" charset="-128"/>
              </a:defRPr>
            </a:lvl2pPr>
            <a:lvl3pPr marL="1143000" indent="-228600">
              <a:defRPr sz="2000" b="1">
                <a:solidFill>
                  <a:schemeClr val="tx1"/>
                </a:solidFill>
                <a:latin typeface="Arial" panose="020B0604020202020204" pitchFamily="34" charset="0"/>
                <a:ea typeface="MS PGothic" panose="020B0600070205080204" pitchFamily="34" charset="-128"/>
              </a:defRPr>
            </a:lvl3pPr>
            <a:lvl4pPr marL="1600200" indent="-228600">
              <a:defRPr sz="2000" b="1">
                <a:solidFill>
                  <a:schemeClr val="tx1"/>
                </a:solidFill>
                <a:latin typeface="Arial" panose="020B0604020202020204" pitchFamily="34" charset="0"/>
                <a:ea typeface="MS PGothic" panose="020B0600070205080204" pitchFamily="34" charset="-128"/>
              </a:defRPr>
            </a:lvl4pPr>
            <a:lvl5pPr marL="2057400" indent="-228600">
              <a:defRPr sz="20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0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0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0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000" b="1">
                <a:solidFill>
                  <a:schemeClr val="tx1"/>
                </a:solidFill>
                <a:latin typeface="Arial" panose="020B0604020202020204" pitchFamily="34" charset="0"/>
                <a:ea typeface="MS PGothic" panose="020B0600070205080204" pitchFamily="34" charset="-128"/>
              </a:defRPr>
            </a:lvl9pPr>
          </a:lstStyle>
          <a:p>
            <a:fld id="{05B3EB42-64FF-47F0-A94A-678BD4F13C77}" type="slidenum">
              <a:rPr lang="en-US" altLang="en-US" sz="1200" b="0">
                <a:latin typeface="Times New Roman" panose="02020603050405020304" pitchFamily="18" charset="0"/>
              </a:rPr>
              <a:pPr/>
              <a:t>3</a:t>
            </a:fld>
            <a:endParaRPr lang="en-US" altLang="en-US" sz="1200" b="0">
              <a:latin typeface="Times New Roman" panose="02020603050405020304" pitchFamily="18" charset="0"/>
            </a:endParaRPr>
          </a:p>
        </p:txBody>
      </p:sp>
    </p:spTree>
    <p:extLst>
      <p:ext uri="{BB962C8B-B14F-4D97-AF65-F5344CB8AC3E}">
        <p14:creationId xmlns:p14="http://schemas.microsoft.com/office/powerpoint/2010/main" val="36244415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49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a:defRPr/>
            </a:pPr>
            <a:fld id="{73C27B25-3E0B-4BF2-AE7C-82B95D1F25A1}" type="slidenum">
              <a:rPr lang="en-US" smtClean="0"/>
              <a:pPr>
                <a:defRPr/>
              </a:pPr>
              <a:t>34</a:t>
            </a:fld>
            <a:endParaRPr lang="en-US"/>
          </a:p>
        </p:txBody>
      </p:sp>
    </p:spTree>
    <p:extLst>
      <p:ext uri="{BB962C8B-B14F-4D97-AF65-F5344CB8AC3E}">
        <p14:creationId xmlns:p14="http://schemas.microsoft.com/office/powerpoint/2010/main" val="38712091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075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indent="0">
              <a:buFont typeface="Arial" panose="020B0604020202020204" pitchFamily="34" charset="0"/>
              <a:buNone/>
            </a:pPr>
            <a:endParaRPr lang="en-US" altLang="en-US"/>
          </a:p>
        </p:txBody>
      </p:sp>
    </p:spTree>
    <p:extLst>
      <p:ext uri="{BB962C8B-B14F-4D97-AF65-F5344CB8AC3E}">
        <p14:creationId xmlns:p14="http://schemas.microsoft.com/office/powerpoint/2010/main" val="16029135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3C27B25-3E0B-4BF2-AE7C-82B95D1F25A1}" type="slidenum">
              <a:rPr lang="en-US" smtClean="0"/>
              <a:pPr>
                <a:defRPr/>
              </a:pPr>
              <a:t>37</a:t>
            </a:fld>
            <a:endParaRPr lang="en-US"/>
          </a:p>
        </p:txBody>
      </p:sp>
    </p:spTree>
    <p:extLst>
      <p:ext uri="{BB962C8B-B14F-4D97-AF65-F5344CB8AC3E}">
        <p14:creationId xmlns:p14="http://schemas.microsoft.com/office/powerpoint/2010/main" val="39826272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charset="0"/>
              <a:buChar char="•"/>
            </a:pPr>
            <a:endParaRPr lang="en-US" altLang="en-US"/>
          </a:p>
        </p:txBody>
      </p:sp>
    </p:spTree>
    <p:extLst>
      <p:ext uri="{BB962C8B-B14F-4D97-AF65-F5344CB8AC3E}">
        <p14:creationId xmlns:p14="http://schemas.microsoft.com/office/powerpoint/2010/main" val="29360189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noTextEdit="1"/>
          </p:cNvSpPr>
          <p:nvPr>
            <p:ph type="sldImg"/>
          </p:nvPr>
        </p:nvSpPr>
        <p:spPr>
          <a:ln/>
        </p:spPr>
      </p:sp>
      <p:sp>
        <p:nvSpPr>
          <p:cNvPr id="58370" name="Notes Placeholder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Calibri" panose="020F0502020204030204" pitchFamily="34" charset="0"/>
            </a:endParaRPr>
          </a:p>
        </p:txBody>
      </p:sp>
    </p:spTree>
    <p:extLst>
      <p:ext uri="{BB962C8B-B14F-4D97-AF65-F5344CB8AC3E}">
        <p14:creationId xmlns:p14="http://schemas.microsoft.com/office/powerpoint/2010/main" val="42741534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1200" b="0" i="0" u="none" strike="noStrike" kern="1200" baseline="0">
              <a:solidFill>
                <a:schemeClr val="tx1"/>
              </a:solidFill>
              <a:latin typeface="+mn-lt"/>
              <a:ea typeface="MS PGothic" pitchFamily="34" charset="-128"/>
              <a:cs typeface="MS PGothic" pitchFamily="34" charset="-128"/>
            </a:endParaRPr>
          </a:p>
        </p:txBody>
      </p:sp>
    </p:spTree>
    <p:extLst>
      <p:ext uri="{BB962C8B-B14F-4D97-AF65-F5344CB8AC3E}">
        <p14:creationId xmlns:p14="http://schemas.microsoft.com/office/powerpoint/2010/main" val="22501561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3C27B25-3E0B-4BF2-AE7C-82B95D1F25A1}" type="slidenum">
              <a:rPr lang="en-US" smtClean="0"/>
              <a:pPr>
                <a:defRPr/>
              </a:pPr>
              <a:t>41</a:t>
            </a:fld>
            <a:endParaRPr lang="en-US"/>
          </a:p>
        </p:txBody>
      </p:sp>
    </p:spTree>
    <p:extLst>
      <p:ext uri="{BB962C8B-B14F-4D97-AF65-F5344CB8AC3E}">
        <p14:creationId xmlns:p14="http://schemas.microsoft.com/office/powerpoint/2010/main" val="233558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3C27B25-3E0B-4BF2-AE7C-82B95D1F25A1}" type="slidenum">
              <a:rPr lang="en-US" smtClean="0"/>
              <a:pPr>
                <a:defRPr/>
              </a:pPr>
              <a:t>4</a:t>
            </a:fld>
            <a:endParaRPr lang="en-US"/>
          </a:p>
        </p:txBody>
      </p:sp>
    </p:spTree>
    <p:extLst>
      <p:ext uri="{BB962C8B-B14F-4D97-AF65-F5344CB8AC3E}">
        <p14:creationId xmlns:p14="http://schemas.microsoft.com/office/powerpoint/2010/main" val="2405916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21506" name="Notes Placeholder 2"/>
          <p:cNvSpPr>
            <a:spLocks noGrp="1"/>
          </p:cNvSpPr>
          <p:nvPr>
            <p:ph type="body" idx="1"/>
          </p:nvPr>
        </p:nvSpPr>
        <p:spPr/>
        <p:txBody>
          <a:bodyPr/>
          <a:lstStyle/>
          <a:p>
            <a:endParaRPr lang="en-US" altLang="en-US">
              <a:latin typeface="Times New Roman" panose="02020603050405020304" pitchFamily="18" charset="0"/>
            </a:endParaRPr>
          </a:p>
        </p:txBody>
      </p:sp>
      <p:sp>
        <p:nvSpPr>
          <p:cNvPr id="4" name="Slide Number Placeholder 3"/>
          <p:cNvSpPr>
            <a:spLocks noGrp="1"/>
          </p:cNvSpPr>
          <p:nvPr>
            <p:ph type="sldNum" sz="quarter" idx="5"/>
          </p:nvPr>
        </p:nvSpPr>
        <p:spPr>
          <a:noFill/>
        </p:spPr>
        <p:txBody>
          <a:bodyPr/>
          <a:lstStyle>
            <a:lvl1pPr>
              <a:defRPr sz="2000" b="1">
                <a:solidFill>
                  <a:schemeClr val="tx1"/>
                </a:solidFill>
                <a:latin typeface="Arial" panose="020B0604020202020204" pitchFamily="34" charset="0"/>
                <a:ea typeface="MS PGothic" panose="020B0600070205080204" pitchFamily="34" charset="-128"/>
              </a:defRPr>
            </a:lvl1pPr>
            <a:lvl2pPr marL="742950" indent="-285750">
              <a:defRPr sz="2000" b="1">
                <a:solidFill>
                  <a:schemeClr val="tx1"/>
                </a:solidFill>
                <a:latin typeface="Arial" panose="020B0604020202020204" pitchFamily="34" charset="0"/>
                <a:ea typeface="MS PGothic" panose="020B0600070205080204" pitchFamily="34" charset="-128"/>
              </a:defRPr>
            </a:lvl2pPr>
            <a:lvl3pPr marL="1143000" indent="-228600">
              <a:defRPr sz="2000" b="1">
                <a:solidFill>
                  <a:schemeClr val="tx1"/>
                </a:solidFill>
                <a:latin typeface="Arial" panose="020B0604020202020204" pitchFamily="34" charset="0"/>
                <a:ea typeface="MS PGothic" panose="020B0600070205080204" pitchFamily="34" charset="-128"/>
              </a:defRPr>
            </a:lvl3pPr>
            <a:lvl4pPr marL="1600200" indent="-228600">
              <a:defRPr sz="2000" b="1">
                <a:solidFill>
                  <a:schemeClr val="tx1"/>
                </a:solidFill>
                <a:latin typeface="Arial" panose="020B0604020202020204" pitchFamily="34" charset="0"/>
                <a:ea typeface="MS PGothic" panose="020B0600070205080204" pitchFamily="34" charset="-128"/>
              </a:defRPr>
            </a:lvl4pPr>
            <a:lvl5pPr marL="2057400" indent="-228600">
              <a:defRPr sz="20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0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0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0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000" b="1">
                <a:solidFill>
                  <a:schemeClr val="tx1"/>
                </a:solidFill>
                <a:latin typeface="Arial" panose="020B0604020202020204" pitchFamily="34" charset="0"/>
                <a:ea typeface="MS PGothic" panose="020B0600070205080204" pitchFamily="34" charset="-128"/>
              </a:defRPr>
            </a:lvl9pPr>
          </a:lstStyle>
          <a:p>
            <a:fld id="{352964A0-A534-4A97-898D-D9A8C65A28CC}" type="slidenum">
              <a:rPr lang="en-US" altLang="en-US" sz="1200" b="0">
                <a:latin typeface="Times New Roman" panose="02020603050405020304" pitchFamily="18" charset="0"/>
              </a:rPr>
              <a:pPr/>
              <a:t>5</a:t>
            </a:fld>
            <a:endParaRPr lang="en-US" altLang="en-US" sz="1200" b="0">
              <a:latin typeface="Times New Roman" panose="02020603050405020304" pitchFamily="18" charset="0"/>
            </a:endParaRPr>
          </a:p>
        </p:txBody>
      </p:sp>
    </p:spTree>
    <p:extLst>
      <p:ext uri="{BB962C8B-B14F-4D97-AF65-F5344CB8AC3E}">
        <p14:creationId xmlns:p14="http://schemas.microsoft.com/office/powerpoint/2010/main" val="3015447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a:ln/>
        </p:spPr>
      </p:sp>
      <p:sp>
        <p:nvSpPr>
          <p:cNvPr id="18435" name="Notes Placeholder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ea typeface="ＭＳ Ｐゴシック" charset="0"/>
              <a:cs typeface="+mn-cs"/>
            </a:endParaRPr>
          </a:p>
        </p:txBody>
      </p:sp>
      <p:sp>
        <p:nvSpPr>
          <p:cNvPr id="18436" name="Slide Number Placeholder 3"/>
          <p:cNvSpPr>
            <a:spLocks noGrp="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000" b="1">
                <a:solidFill>
                  <a:schemeClr val="tx1"/>
                </a:solidFill>
                <a:latin typeface="Arial" panose="020B0604020202020204" pitchFamily="34" charset="0"/>
                <a:ea typeface="MS PGothic" panose="020B0600070205080204" pitchFamily="34" charset="-128"/>
              </a:defRPr>
            </a:lvl1pPr>
            <a:lvl2pPr marL="742950" indent="-285750">
              <a:defRPr sz="2000" b="1">
                <a:solidFill>
                  <a:schemeClr val="tx1"/>
                </a:solidFill>
                <a:latin typeface="Arial" panose="020B0604020202020204" pitchFamily="34" charset="0"/>
                <a:ea typeface="MS PGothic" panose="020B0600070205080204" pitchFamily="34" charset="-128"/>
              </a:defRPr>
            </a:lvl2pPr>
            <a:lvl3pPr marL="1143000" indent="-228600">
              <a:defRPr sz="2000" b="1">
                <a:solidFill>
                  <a:schemeClr val="tx1"/>
                </a:solidFill>
                <a:latin typeface="Arial" panose="020B0604020202020204" pitchFamily="34" charset="0"/>
                <a:ea typeface="MS PGothic" panose="020B0600070205080204" pitchFamily="34" charset="-128"/>
              </a:defRPr>
            </a:lvl3pPr>
            <a:lvl4pPr marL="1600200" indent="-228600">
              <a:defRPr sz="2000" b="1">
                <a:solidFill>
                  <a:schemeClr val="tx1"/>
                </a:solidFill>
                <a:latin typeface="Arial" panose="020B0604020202020204" pitchFamily="34" charset="0"/>
                <a:ea typeface="MS PGothic" panose="020B0600070205080204" pitchFamily="34" charset="-128"/>
              </a:defRPr>
            </a:lvl4pPr>
            <a:lvl5pPr marL="2057400" indent="-228600">
              <a:defRPr sz="20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0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0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0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000" b="1">
                <a:solidFill>
                  <a:schemeClr val="tx1"/>
                </a:solidFill>
                <a:latin typeface="Arial" panose="020B0604020202020204" pitchFamily="34" charset="0"/>
                <a:ea typeface="MS PGothic" panose="020B0600070205080204" pitchFamily="34" charset="-128"/>
              </a:defRPr>
            </a:lvl9pPr>
          </a:lstStyle>
          <a:p>
            <a:fld id="{E04C5B8F-30AE-4B0B-84C7-0AC7B0046122}" type="slidenum">
              <a:rPr lang="en-US" altLang="en-US" sz="1200" b="0">
                <a:latin typeface="Times New Roman" panose="02020603050405020304" pitchFamily="18" charset="0"/>
              </a:rPr>
              <a:pPr/>
              <a:t>6</a:t>
            </a:fld>
            <a:endParaRPr lang="en-US" altLang="en-US" sz="1200" b="0">
              <a:latin typeface="Times New Roman" panose="02020603050405020304" pitchFamily="18" charset="0"/>
            </a:endParaRPr>
          </a:p>
        </p:txBody>
      </p:sp>
    </p:spTree>
    <p:extLst>
      <p:ext uri="{BB962C8B-B14F-4D97-AF65-F5344CB8AC3E}">
        <p14:creationId xmlns:p14="http://schemas.microsoft.com/office/powerpoint/2010/main" val="2880728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000" b="1">
                <a:solidFill>
                  <a:schemeClr val="tx1"/>
                </a:solidFill>
                <a:latin typeface="Arial" panose="020B0604020202020204" pitchFamily="34" charset="0"/>
                <a:ea typeface="MS PGothic" panose="020B0600070205080204" pitchFamily="34" charset="-128"/>
              </a:defRPr>
            </a:lvl1pPr>
            <a:lvl2pPr marL="742950" indent="-285750">
              <a:defRPr sz="2000" b="1">
                <a:solidFill>
                  <a:schemeClr val="tx1"/>
                </a:solidFill>
                <a:latin typeface="Arial" panose="020B0604020202020204" pitchFamily="34" charset="0"/>
                <a:ea typeface="MS PGothic" panose="020B0600070205080204" pitchFamily="34" charset="-128"/>
              </a:defRPr>
            </a:lvl2pPr>
            <a:lvl3pPr marL="1143000" indent="-228600">
              <a:defRPr sz="2000" b="1">
                <a:solidFill>
                  <a:schemeClr val="tx1"/>
                </a:solidFill>
                <a:latin typeface="Arial" panose="020B0604020202020204" pitchFamily="34" charset="0"/>
                <a:ea typeface="MS PGothic" panose="020B0600070205080204" pitchFamily="34" charset="-128"/>
              </a:defRPr>
            </a:lvl3pPr>
            <a:lvl4pPr marL="1600200" indent="-228600">
              <a:defRPr sz="2000" b="1">
                <a:solidFill>
                  <a:schemeClr val="tx1"/>
                </a:solidFill>
                <a:latin typeface="Arial" panose="020B0604020202020204" pitchFamily="34" charset="0"/>
                <a:ea typeface="MS PGothic" panose="020B0600070205080204" pitchFamily="34" charset="-128"/>
              </a:defRPr>
            </a:lvl4pPr>
            <a:lvl5pPr marL="2057400" indent="-228600">
              <a:defRPr sz="20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0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0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0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000" b="1">
                <a:solidFill>
                  <a:schemeClr val="tx1"/>
                </a:solidFill>
                <a:latin typeface="Arial" panose="020B0604020202020204" pitchFamily="34" charset="0"/>
                <a:ea typeface="MS PGothic" panose="020B0600070205080204" pitchFamily="34" charset="-128"/>
              </a:defRPr>
            </a:lvl9pPr>
          </a:lstStyle>
          <a:p>
            <a:fld id="{54B06F6B-B43A-414C-B9D1-552A6D064B8A}" type="slidenum">
              <a:rPr lang="en-US" altLang="en-US" sz="1200" b="0">
                <a:latin typeface="Times New Roman" panose="02020603050405020304" pitchFamily="18" charset="0"/>
              </a:rPr>
              <a:pPr/>
              <a:t>7</a:t>
            </a:fld>
            <a:endParaRPr lang="en-US" altLang="en-US" sz="1200" b="0">
              <a:latin typeface="Times New Roman" panose="02020603050405020304" pitchFamily="18" charset="0"/>
            </a:endParaRPr>
          </a:p>
        </p:txBody>
      </p:sp>
      <p:sp>
        <p:nvSpPr>
          <p:cNvPr id="20483" name="Rectangle 2"/>
          <p:cNvSpPr>
            <a:spLocks noGrp="1" noRot="1" noChangeAspect="1" noChangeArrowheads="1" noTextEdit="1"/>
          </p:cNvSpPr>
          <p:nvPr>
            <p:ph type="sldImg"/>
          </p:nvPr>
        </p:nvSpPr>
        <p:spPr>
          <a:solidFill>
            <a:srgbClr val="FFFFFF"/>
          </a:solidFill>
          <a:ln/>
        </p:spPr>
      </p:sp>
      <p:sp>
        <p:nvSpPr>
          <p:cNvPr id="20484" name="Rectangle 3"/>
          <p:cNvSpPr>
            <a:spLocks noGrp="1"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10552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a:ea typeface="+mn-ea"/>
              <a:cs typeface="+mn-cs"/>
            </a:endParaRPr>
          </a:p>
        </p:txBody>
      </p:sp>
      <p:sp>
        <p:nvSpPr>
          <p:cNvPr id="22532" name="Slide Number Placeholder 3"/>
          <p:cNvSpPr>
            <a:spLocks noGrp="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000" b="1">
                <a:solidFill>
                  <a:schemeClr val="tx1"/>
                </a:solidFill>
                <a:latin typeface="Arial" panose="020B0604020202020204" pitchFamily="34" charset="0"/>
                <a:ea typeface="MS PGothic" panose="020B0600070205080204" pitchFamily="34" charset="-128"/>
              </a:defRPr>
            </a:lvl1pPr>
            <a:lvl2pPr marL="742950" indent="-285750">
              <a:defRPr sz="2000" b="1">
                <a:solidFill>
                  <a:schemeClr val="tx1"/>
                </a:solidFill>
                <a:latin typeface="Arial" panose="020B0604020202020204" pitchFamily="34" charset="0"/>
                <a:ea typeface="MS PGothic" panose="020B0600070205080204" pitchFamily="34" charset="-128"/>
              </a:defRPr>
            </a:lvl2pPr>
            <a:lvl3pPr marL="1143000" indent="-228600">
              <a:defRPr sz="2000" b="1">
                <a:solidFill>
                  <a:schemeClr val="tx1"/>
                </a:solidFill>
                <a:latin typeface="Arial" panose="020B0604020202020204" pitchFamily="34" charset="0"/>
                <a:ea typeface="MS PGothic" panose="020B0600070205080204" pitchFamily="34" charset="-128"/>
              </a:defRPr>
            </a:lvl3pPr>
            <a:lvl4pPr marL="1600200" indent="-228600">
              <a:defRPr sz="2000" b="1">
                <a:solidFill>
                  <a:schemeClr val="tx1"/>
                </a:solidFill>
                <a:latin typeface="Arial" panose="020B0604020202020204" pitchFamily="34" charset="0"/>
                <a:ea typeface="MS PGothic" panose="020B0600070205080204" pitchFamily="34" charset="-128"/>
              </a:defRPr>
            </a:lvl4pPr>
            <a:lvl5pPr marL="2057400" indent="-228600">
              <a:defRPr sz="20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0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0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0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000" b="1">
                <a:solidFill>
                  <a:schemeClr val="tx1"/>
                </a:solidFill>
                <a:latin typeface="Arial" panose="020B0604020202020204" pitchFamily="34" charset="0"/>
                <a:ea typeface="MS PGothic" panose="020B0600070205080204" pitchFamily="34" charset="-128"/>
              </a:defRPr>
            </a:lvl9pPr>
          </a:lstStyle>
          <a:p>
            <a:fld id="{42141439-4DFB-4163-A97F-0005F8FD0172}" type="slidenum">
              <a:rPr lang="en-US" altLang="en-US" sz="1200" b="0">
                <a:latin typeface="Times New Roman" panose="02020603050405020304" pitchFamily="18" charset="0"/>
              </a:rPr>
              <a:pPr/>
              <a:t>8</a:t>
            </a:fld>
            <a:endParaRPr lang="en-US" altLang="en-US" sz="1200" b="0">
              <a:latin typeface="Times New Roman" panose="02020603050405020304" pitchFamily="18" charset="0"/>
            </a:endParaRPr>
          </a:p>
        </p:txBody>
      </p:sp>
    </p:spTree>
    <p:extLst>
      <p:ext uri="{BB962C8B-B14F-4D97-AF65-F5344CB8AC3E}">
        <p14:creationId xmlns:p14="http://schemas.microsoft.com/office/powerpoint/2010/main" val="2384933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1746" name="Notes Placeholder 2"/>
          <p:cNvSpPr>
            <a:spLocks noGrp="1"/>
          </p:cNvSpPr>
          <p:nvPr>
            <p:ph type="body" idx="1"/>
          </p:nvPr>
        </p:nvSpPr>
        <p:spPr/>
        <p:txBody>
          <a:bodyPr/>
          <a:lstStyle/>
          <a:p>
            <a:endParaRPr lang="en-US" altLang="en-US">
              <a:latin typeface="Times New Roman" panose="02020603050405020304" pitchFamily="18" charset="0"/>
            </a:endParaRPr>
          </a:p>
        </p:txBody>
      </p:sp>
      <p:sp>
        <p:nvSpPr>
          <p:cNvPr id="4" name="Slide Number Placeholder 3"/>
          <p:cNvSpPr>
            <a:spLocks noGrp="1"/>
          </p:cNvSpPr>
          <p:nvPr>
            <p:ph type="sldNum" sz="quarter" idx="5"/>
          </p:nvPr>
        </p:nvSpPr>
        <p:spPr>
          <a:noFill/>
        </p:spPr>
        <p:txBody>
          <a:bodyPr/>
          <a:lstStyle>
            <a:lvl1pPr>
              <a:defRPr sz="2000" b="1">
                <a:solidFill>
                  <a:schemeClr val="tx1"/>
                </a:solidFill>
                <a:latin typeface="Arial" panose="020B0604020202020204" pitchFamily="34" charset="0"/>
                <a:ea typeface="MS PGothic" panose="020B0600070205080204" pitchFamily="34" charset="-128"/>
              </a:defRPr>
            </a:lvl1pPr>
            <a:lvl2pPr marL="742950" indent="-285750">
              <a:defRPr sz="2000" b="1">
                <a:solidFill>
                  <a:schemeClr val="tx1"/>
                </a:solidFill>
                <a:latin typeface="Arial" panose="020B0604020202020204" pitchFamily="34" charset="0"/>
                <a:ea typeface="MS PGothic" panose="020B0600070205080204" pitchFamily="34" charset="-128"/>
              </a:defRPr>
            </a:lvl2pPr>
            <a:lvl3pPr marL="1143000" indent="-228600">
              <a:defRPr sz="2000" b="1">
                <a:solidFill>
                  <a:schemeClr val="tx1"/>
                </a:solidFill>
                <a:latin typeface="Arial" panose="020B0604020202020204" pitchFamily="34" charset="0"/>
                <a:ea typeface="MS PGothic" panose="020B0600070205080204" pitchFamily="34" charset="-128"/>
              </a:defRPr>
            </a:lvl3pPr>
            <a:lvl4pPr marL="1600200" indent="-228600">
              <a:defRPr sz="2000" b="1">
                <a:solidFill>
                  <a:schemeClr val="tx1"/>
                </a:solidFill>
                <a:latin typeface="Arial" panose="020B0604020202020204" pitchFamily="34" charset="0"/>
                <a:ea typeface="MS PGothic" panose="020B0600070205080204" pitchFamily="34" charset="-128"/>
              </a:defRPr>
            </a:lvl4pPr>
            <a:lvl5pPr marL="2057400" indent="-228600">
              <a:defRPr sz="20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0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0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0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000" b="1">
                <a:solidFill>
                  <a:schemeClr val="tx1"/>
                </a:solidFill>
                <a:latin typeface="Arial" panose="020B0604020202020204" pitchFamily="34" charset="0"/>
                <a:ea typeface="MS PGothic" panose="020B0600070205080204" pitchFamily="34" charset="-128"/>
              </a:defRPr>
            </a:lvl9pPr>
          </a:lstStyle>
          <a:p>
            <a:fld id="{3F10B9AF-8164-4A20-8932-AF815C9DAFB2}" type="slidenum">
              <a:rPr lang="en-US" altLang="en-US" sz="1200" b="0">
                <a:latin typeface="Times New Roman" panose="02020603050405020304" pitchFamily="18" charset="0"/>
              </a:rPr>
              <a:pPr/>
              <a:t>9</a:t>
            </a:fld>
            <a:endParaRPr lang="en-US" altLang="en-US" sz="1200" b="0">
              <a:latin typeface="Times New Roman" panose="02020603050405020304" pitchFamily="18" charset="0"/>
            </a:endParaRPr>
          </a:p>
        </p:txBody>
      </p:sp>
    </p:spTree>
    <p:extLst>
      <p:ext uri="{BB962C8B-B14F-4D97-AF65-F5344CB8AC3E}">
        <p14:creationId xmlns:p14="http://schemas.microsoft.com/office/powerpoint/2010/main" val="1174492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92F3CF70-0F0B-431A-804C-FAE78CB9AF90}" type="datetime1">
              <a:rPr lang="en-US" smtClean="0"/>
              <a:t>4/2/24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B5931CB-B099-40D9-86B5-AF8F4A8BEBAD}" type="slidenum">
              <a:rPr lang="en-US"/>
              <a:pPr>
                <a:defRPr/>
              </a:pPr>
              <a:t>‹#›</a:t>
            </a:fld>
            <a:endParaRPr lang="en-US"/>
          </a:p>
        </p:txBody>
      </p:sp>
    </p:spTree>
    <p:extLst>
      <p:ext uri="{BB962C8B-B14F-4D97-AF65-F5344CB8AC3E}">
        <p14:creationId xmlns:p14="http://schemas.microsoft.com/office/powerpoint/2010/main" val="8732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26B8F61-ACAA-4DF1-9F76-12AFCB6D5390}" type="datetime1">
              <a:rPr lang="en-US" smtClean="0"/>
              <a:t>4/2/24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11095D3-69D9-4246-A12C-4ED881091E44}" type="slidenum">
              <a:rPr lang="en-US"/>
              <a:pPr>
                <a:defRPr/>
              </a:pPr>
              <a:t>‹#›</a:t>
            </a:fld>
            <a:endParaRPr lang="en-US"/>
          </a:p>
        </p:txBody>
      </p:sp>
    </p:spTree>
    <p:extLst>
      <p:ext uri="{BB962C8B-B14F-4D97-AF65-F5344CB8AC3E}">
        <p14:creationId xmlns:p14="http://schemas.microsoft.com/office/powerpoint/2010/main" val="3157992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18912A89-FB28-4C46-9DE5-D6343A79E14D}" type="datetime1">
              <a:rPr lang="en-US" smtClean="0"/>
              <a:t>4/2/24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7A4758C-F7EA-4E74-B2D4-D9810226F08E}" type="slidenum">
              <a:rPr lang="en-US"/>
              <a:pPr>
                <a:defRPr/>
              </a:pPr>
              <a:t>‹#›</a:t>
            </a:fld>
            <a:endParaRPr lang="en-US"/>
          </a:p>
        </p:txBody>
      </p:sp>
    </p:spTree>
    <p:extLst>
      <p:ext uri="{BB962C8B-B14F-4D97-AF65-F5344CB8AC3E}">
        <p14:creationId xmlns:p14="http://schemas.microsoft.com/office/powerpoint/2010/main" val="2480287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00025"/>
            <a:ext cx="91440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5800" y="41148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8660711"/>
      </p:ext>
    </p:extLst>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D301398C-1205-45B7-BC02-7AE35186B324}" type="datetime1">
              <a:rPr lang="en-US" smtClean="0"/>
              <a:t>4/2/24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4D6A8A7-5109-4035-A6F9-3284B529B11C}" type="slidenum">
              <a:rPr lang="en-US"/>
              <a:pPr>
                <a:defRPr/>
              </a:pPr>
              <a:t>‹#›</a:t>
            </a:fld>
            <a:endParaRPr lang="en-US"/>
          </a:p>
        </p:txBody>
      </p:sp>
    </p:spTree>
    <p:extLst>
      <p:ext uri="{BB962C8B-B14F-4D97-AF65-F5344CB8AC3E}">
        <p14:creationId xmlns:p14="http://schemas.microsoft.com/office/powerpoint/2010/main" val="63347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161CBA6E-6330-4433-B916-A67293C8CCCA}" type="datetime1">
              <a:rPr lang="en-US" smtClean="0"/>
              <a:t>4/2/24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01BE20D-591F-4CB0-A4D9-A75F6C01CC88}" type="slidenum">
              <a:rPr lang="en-US"/>
              <a:pPr>
                <a:defRPr/>
              </a:pPr>
              <a:t>‹#›</a:t>
            </a:fld>
            <a:endParaRPr lang="en-US"/>
          </a:p>
        </p:txBody>
      </p:sp>
    </p:spTree>
    <p:extLst>
      <p:ext uri="{BB962C8B-B14F-4D97-AF65-F5344CB8AC3E}">
        <p14:creationId xmlns:p14="http://schemas.microsoft.com/office/powerpoint/2010/main" val="2366949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58CC3242-7851-497B-A762-4667AE5615AA}" type="datetime1">
              <a:rPr lang="en-US" smtClean="0"/>
              <a:t>4/2/24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482F4F1-A40E-4290-8BB9-CEECA1D3CF4C}" type="slidenum">
              <a:rPr lang="en-US"/>
              <a:pPr>
                <a:defRPr/>
              </a:pPr>
              <a:t>‹#›</a:t>
            </a:fld>
            <a:endParaRPr lang="en-US"/>
          </a:p>
        </p:txBody>
      </p:sp>
    </p:spTree>
    <p:extLst>
      <p:ext uri="{BB962C8B-B14F-4D97-AF65-F5344CB8AC3E}">
        <p14:creationId xmlns:p14="http://schemas.microsoft.com/office/powerpoint/2010/main" val="731197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C6199D91-C952-4C00-B36B-A82317CA20F5}" type="datetime1">
              <a:rPr lang="en-US" smtClean="0"/>
              <a:t>4/2/24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FDD7E255-C131-4FE2-992A-9BBEC0407790}" type="slidenum">
              <a:rPr lang="en-US"/>
              <a:pPr>
                <a:defRPr/>
              </a:pPr>
              <a:t>‹#›</a:t>
            </a:fld>
            <a:endParaRPr lang="en-US"/>
          </a:p>
        </p:txBody>
      </p:sp>
    </p:spTree>
    <p:extLst>
      <p:ext uri="{BB962C8B-B14F-4D97-AF65-F5344CB8AC3E}">
        <p14:creationId xmlns:p14="http://schemas.microsoft.com/office/powerpoint/2010/main" val="3435487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ABF10AA0-7501-4055-ABCF-FAC21A137AEE}" type="datetime1">
              <a:rPr lang="en-US" smtClean="0"/>
              <a:t>4/2/24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5C3AF5E6-0365-43B1-B04D-098EBF24D87F}" type="slidenum">
              <a:rPr lang="en-US"/>
              <a:pPr>
                <a:defRPr/>
              </a:pPr>
              <a:t>‹#›</a:t>
            </a:fld>
            <a:endParaRPr lang="en-US"/>
          </a:p>
        </p:txBody>
      </p:sp>
    </p:spTree>
    <p:extLst>
      <p:ext uri="{BB962C8B-B14F-4D97-AF65-F5344CB8AC3E}">
        <p14:creationId xmlns:p14="http://schemas.microsoft.com/office/powerpoint/2010/main" val="2882193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F03A0E0-6802-47E1-B38C-15C6DE666471}" type="datetime1">
              <a:rPr lang="en-US" smtClean="0"/>
              <a:t>4/2/24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7AEF4B71-A9BB-4321-A0B3-2CDC81B55AE1}" type="slidenum">
              <a:rPr lang="en-US"/>
              <a:pPr>
                <a:defRPr/>
              </a:pPr>
              <a:t>‹#›</a:t>
            </a:fld>
            <a:endParaRPr lang="en-US"/>
          </a:p>
        </p:txBody>
      </p:sp>
    </p:spTree>
    <p:extLst>
      <p:ext uri="{BB962C8B-B14F-4D97-AF65-F5344CB8AC3E}">
        <p14:creationId xmlns:p14="http://schemas.microsoft.com/office/powerpoint/2010/main" val="3318453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38058220-F130-44AC-8356-58AA8D38503A}" type="datetime1">
              <a:rPr lang="en-US" smtClean="0"/>
              <a:t>4/2/24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BC12FC5-05C1-47D0-96D3-E4B946693ADF}" type="slidenum">
              <a:rPr lang="en-US"/>
              <a:pPr>
                <a:defRPr/>
              </a:pPr>
              <a:t>‹#›</a:t>
            </a:fld>
            <a:endParaRPr lang="en-US"/>
          </a:p>
        </p:txBody>
      </p:sp>
    </p:spTree>
    <p:extLst>
      <p:ext uri="{BB962C8B-B14F-4D97-AF65-F5344CB8AC3E}">
        <p14:creationId xmlns:p14="http://schemas.microsoft.com/office/powerpoint/2010/main" val="1484071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1CBA7C0B-3AEF-47AF-BB5B-ADD7CB13E6D5}" type="datetime1">
              <a:rPr lang="en-US" smtClean="0"/>
              <a:t>4/2/24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1D0350D-12D1-48D6-860A-8D983120B73E}" type="slidenum">
              <a:rPr lang="en-US"/>
              <a:pPr>
                <a:defRPr/>
              </a:pPr>
              <a:t>‹#›</a:t>
            </a:fld>
            <a:endParaRPr lang="en-US"/>
          </a:p>
        </p:txBody>
      </p:sp>
    </p:spTree>
    <p:extLst>
      <p:ext uri="{BB962C8B-B14F-4D97-AF65-F5344CB8AC3E}">
        <p14:creationId xmlns:p14="http://schemas.microsoft.com/office/powerpoint/2010/main" val="1364120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C4A4CC13-068F-4191-B642-A282393FAA0E}" type="datetime1">
              <a:rPr lang="en-US" smtClean="0"/>
              <a:t>4/2/24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78EED374-58EE-429C-BC59-E069A7FDD258}"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hyperlink" Target="https://www.wheresgeorge.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eg"/><Relationship Id="rId7" Type="http://schemas.openxmlformats.org/officeDocument/2006/relationships/image" Target="../media/image33.jpeg"/><Relationship Id="rId12" Type="http://schemas.openxmlformats.org/officeDocument/2006/relationships/image" Target="../media/image38.jpe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2.jpeg"/><Relationship Id="rId11" Type="http://schemas.openxmlformats.org/officeDocument/2006/relationships/image" Target="../media/image37.jpeg"/><Relationship Id="rId5" Type="http://schemas.openxmlformats.org/officeDocument/2006/relationships/image" Target="../media/image31.jpeg"/><Relationship Id="rId10" Type="http://schemas.openxmlformats.org/officeDocument/2006/relationships/image" Target="../media/image36.jpeg"/><Relationship Id="rId4" Type="http://schemas.openxmlformats.org/officeDocument/2006/relationships/image" Target="../media/image30.jpeg"/><Relationship Id="rId9" Type="http://schemas.openxmlformats.org/officeDocument/2006/relationships/image" Target="../media/image35.jpeg"/></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p:nvPr>
        </p:nvSpPr>
        <p:spPr>
          <a:xfrm>
            <a:off x="685800" y="434975"/>
            <a:ext cx="7772400" cy="1165225"/>
          </a:xfrm>
        </p:spPr>
        <p:txBody>
          <a:bodyPr/>
          <a:lstStyle/>
          <a:p>
            <a:pPr eaLnBrk="1" hangingPunct="1"/>
            <a:r>
              <a:rPr lang="en-AU" altLang="en-US" b="1"/>
              <a:t>Chapter 17: Money &amp; the Federal Reserve</a:t>
            </a:r>
          </a:p>
        </p:txBody>
      </p:sp>
      <p:sp>
        <p:nvSpPr>
          <p:cNvPr id="2" name="Slide Number Placeholder 1"/>
          <p:cNvSpPr>
            <a:spLocks noGrp="1"/>
          </p:cNvSpPr>
          <p:nvPr>
            <p:ph type="sldNum" sz="quarter" idx="12"/>
          </p:nvPr>
        </p:nvSpPr>
        <p:spPr/>
        <p:txBody>
          <a:bodyPr/>
          <a:lstStyle/>
          <a:p>
            <a:pPr>
              <a:defRPr/>
            </a:pPr>
            <a:fld id="{6C5B357E-8E73-4DF7-88E9-3CD55011F1A5}" type="slidenum">
              <a:rPr lang="en-AU"/>
              <a:pPr>
                <a:defRPr/>
              </a:pPr>
              <a:t>1</a:t>
            </a:fld>
            <a:endParaRPr lang="en-AU"/>
          </a:p>
        </p:txBody>
      </p:sp>
      <p:pic>
        <p:nvPicPr>
          <p:cNvPr id="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79538" y="1984375"/>
            <a:ext cx="6375400" cy="358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ubtitle 2">
            <a:extLst>
              <a:ext uri="{FF2B5EF4-FFF2-40B4-BE49-F238E27FC236}">
                <a16:creationId xmlns:a16="http://schemas.microsoft.com/office/drawing/2014/main" id="{AD14623A-5445-4784-A001-0E9D2656EBE6}"/>
              </a:ext>
            </a:extLst>
          </p:cNvPr>
          <p:cNvSpPr txBox="1">
            <a:spLocks/>
          </p:cNvSpPr>
          <p:nvPr/>
        </p:nvSpPr>
        <p:spPr bwMode="auto">
          <a:xfrm>
            <a:off x="1371600" y="5791200"/>
            <a:ext cx="6400800" cy="838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1" fontAlgn="auto" hangingPunct="1">
              <a:spcAft>
                <a:spcPts val="0"/>
              </a:spcAft>
              <a:buNone/>
              <a:defRPr/>
            </a:pPr>
            <a:r>
              <a:rPr lang="en-US" sz="2000" b="1"/>
              <a:t>Wayne Geerling</a:t>
            </a:r>
          </a:p>
          <a:p>
            <a:pPr marL="0" indent="0" algn="ctr" eaLnBrk="1" fontAlgn="auto" hangingPunct="1">
              <a:spcAft>
                <a:spcPts val="0"/>
              </a:spcAft>
              <a:buNone/>
              <a:defRPr/>
            </a:pPr>
            <a:r>
              <a:rPr lang="en-US" sz="2000" b="1"/>
              <a:t>University of Texas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a:xfrm>
            <a:off x="457200" y="304800"/>
            <a:ext cx="8229599" cy="925511"/>
          </a:xfrm>
        </p:spPr>
        <p:txBody>
          <a:bodyPr>
            <a:normAutofit/>
          </a:bodyPr>
          <a:lstStyle/>
          <a:p>
            <a:pPr eaLnBrk="1" fontAlgn="auto" hangingPunct="1">
              <a:spcAft>
                <a:spcPts val="0"/>
              </a:spcAft>
              <a:buClr>
                <a:schemeClr val="accent6">
                  <a:lumMod val="75000"/>
                </a:schemeClr>
              </a:buClr>
              <a:defRPr/>
            </a:pPr>
            <a:r>
              <a:rPr lang="en-US" sz="4000" b="1">
                <a:ea typeface="+mj-ea"/>
                <a:cs typeface="+mj-cs"/>
              </a:rPr>
              <a:t>The Evolution of Money</a:t>
            </a:r>
          </a:p>
        </p:txBody>
      </p:sp>
      <p:pic>
        <p:nvPicPr>
          <p:cNvPr id="34818"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637" y="1752600"/>
            <a:ext cx="4170363" cy="2598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46674" y="1752600"/>
            <a:ext cx="3997325" cy="2556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TextBox 4"/>
          <p:cNvSpPr txBox="1">
            <a:spLocks noChangeArrowheads="1"/>
          </p:cNvSpPr>
          <p:nvPr/>
        </p:nvSpPr>
        <p:spPr bwMode="auto">
          <a:xfrm>
            <a:off x="4205288" y="2584450"/>
            <a:ext cx="8953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Arial" panose="020B0604020202020204" pitchFamily="34" charset="0"/>
                <a:ea typeface="MS PGothic" panose="020B0600070205080204" pitchFamily="34" charset="-128"/>
              </a:defRPr>
            </a:lvl1pPr>
            <a:lvl2pPr marL="742950" indent="-285750">
              <a:defRPr sz="2000" b="1">
                <a:solidFill>
                  <a:schemeClr val="tx1"/>
                </a:solidFill>
                <a:latin typeface="Arial" panose="020B0604020202020204" pitchFamily="34" charset="0"/>
                <a:ea typeface="MS PGothic" panose="020B0600070205080204" pitchFamily="34" charset="-128"/>
              </a:defRPr>
            </a:lvl2pPr>
            <a:lvl3pPr marL="1143000" indent="-228600">
              <a:defRPr sz="2000" b="1">
                <a:solidFill>
                  <a:schemeClr val="tx1"/>
                </a:solidFill>
                <a:latin typeface="Arial" panose="020B0604020202020204" pitchFamily="34" charset="0"/>
                <a:ea typeface="MS PGothic" panose="020B0600070205080204" pitchFamily="34" charset="-128"/>
              </a:defRPr>
            </a:lvl3pPr>
            <a:lvl4pPr marL="1600200" indent="-228600">
              <a:defRPr sz="2000" b="1">
                <a:solidFill>
                  <a:schemeClr val="tx1"/>
                </a:solidFill>
                <a:latin typeface="Arial" panose="020B0604020202020204" pitchFamily="34" charset="0"/>
                <a:ea typeface="MS PGothic" panose="020B0600070205080204" pitchFamily="34" charset="-128"/>
              </a:defRPr>
            </a:lvl4pPr>
            <a:lvl5pPr marL="2057400" indent="-228600">
              <a:defRPr sz="20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0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0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0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000" b="1">
                <a:solidFill>
                  <a:schemeClr val="tx1"/>
                </a:solidFill>
                <a:latin typeface="Arial" panose="020B0604020202020204" pitchFamily="34" charset="0"/>
                <a:ea typeface="MS PGothic" panose="020B0600070205080204" pitchFamily="34" charset="-128"/>
              </a:defRPr>
            </a:lvl9pPr>
          </a:lstStyle>
          <a:p>
            <a:pPr algn="ctr"/>
            <a:r>
              <a:rPr lang="en-US" altLang="en-US" sz="4400">
                <a:latin typeface="News Gothic MT" charset="0"/>
              </a:rPr>
              <a:t>=</a:t>
            </a:r>
          </a:p>
        </p:txBody>
      </p:sp>
      <p:sp>
        <p:nvSpPr>
          <p:cNvPr id="2" name="Slide Number Placeholder 1">
            <a:extLst>
              <a:ext uri="{FF2B5EF4-FFF2-40B4-BE49-F238E27FC236}">
                <a16:creationId xmlns:a16="http://schemas.microsoft.com/office/drawing/2014/main" id="{19F643A0-3A82-4036-98A7-899275AD4196}"/>
              </a:ext>
            </a:extLst>
          </p:cNvPr>
          <p:cNvSpPr>
            <a:spLocks noGrp="1"/>
          </p:cNvSpPr>
          <p:nvPr>
            <p:ph type="sldNum" sz="quarter" idx="12"/>
          </p:nvPr>
        </p:nvSpPr>
        <p:spPr/>
        <p:txBody>
          <a:bodyPr/>
          <a:lstStyle/>
          <a:p>
            <a:pPr>
              <a:defRPr/>
            </a:pPr>
            <a:fld id="{34D6A8A7-5109-4035-A6F9-3284B529B11C}" type="slidenum">
              <a:rPr lang="en-US" smtClean="0"/>
              <a:pPr>
                <a:defRPr/>
              </a:pPr>
              <a:t>10</a:t>
            </a:fld>
            <a:endParaRPr lang="en-US"/>
          </a:p>
        </p:txBody>
      </p:sp>
    </p:spTree>
    <p:extLst>
      <p:ext uri="{BB962C8B-B14F-4D97-AF65-F5344CB8AC3E}">
        <p14:creationId xmlns:p14="http://schemas.microsoft.com/office/powerpoint/2010/main" val="3977260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4194" name="Rectangle 2"/>
          <p:cNvSpPr>
            <a:spLocks noGrp="1" noChangeArrowheads="1"/>
          </p:cNvSpPr>
          <p:nvPr>
            <p:ph type="title"/>
          </p:nvPr>
        </p:nvSpPr>
        <p:spPr>
          <a:xfrm>
            <a:off x="422730" y="228600"/>
            <a:ext cx="8305800" cy="914400"/>
          </a:xfrm>
        </p:spPr>
        <p:txBody>
          <a:bodyPr/>
          <a:lstStyle/>
          <a:p>
            <a:pPr eaLnBrk="1" fontAlgn="auto" hangingPunct="1">
              <a:spcAft>
                <a:spcPts val="0"/>
              </a:spcAft>
              <a:buClr>
                <a:schemeClr val="accent6">
                  <a:lumMod val="75000"/>
                </a:schemeClr>
              </a:buClr>
              <a:defRPr/>
            </a:pPr>
            <a:r>
              <a:rPr lang="en-US" sz="4000" b="1">
                <a:cs typeface="Calibri"/>
              </a:rPr>
              <a:t>Problems with Fiat money</a:t>
            </a:r>
          </a:p>
        </p:txBody>
      </p:sp>
      <p:sp>
        <p:nvSpPr>
          <p:cNvPr id="38914" name="Rectangle 3"/>
          <p:cNvSpPr>
            <a:spLocks noGrp="1" noChangeArrowheads="1"/>
          </p:cNvSpPr>
          <p:nvPr>
            <p:ph sz="quarter" idx="4294967295"/>
          </p:nvPr>
        </p:nvSpPr>
        <p:spPr>
          <a:xfrm>
            <a:off x="0" y="4437063"/>
            <a:ext cx="9144000" cy="2609850"/>
          </a:xfrm>
        </p:spPr>
        <p:txBody>
          <a:bodyPr/>
          <a:lstStyle/>
          <a:p>
            <a:pPr marL="46037" indent="0" eaLnBrk="1" hangingPunct="1">
              <a:buFont typeface="Georgia" charset="0"/>
              <a:buNone/>
              <a:defRPr/>
            </a:pPr>
            <a:r>
              <a:rPr lang="en-US" sz="3200" b="1">
                <a:latin typeface="Times New Roman" panose="02020603050405020304" pitchFamily="18" charset="0"/>
                <a:ea typeface="ＭＳ Ｐゴシック" charset="0"/>
                <a:cs typeface="Times New Roman" panose="02020603050405020304" pitchFamily="18" charset="0"/>
              </a:rPr>
              <a:t>There are problems</a:t>
            </a:r>
            <a:r>
              <a:rPr lang="en-US" sz="3200">
                <a:latin typeface="Times New Roman" panose="02020603050405020304" pitchFamily="18" charset="0"/>
                <a:ea typeface="ＭＳ Ｐゴシック" charset="0"/>
                <a:cs typeface="Times New Roman" panose="02020603050405020304" pitchFamily="18" charset="0"/>
              </a:rPr>
              <a:t>: </a:t>
            </a:r>
          </a:p>
          <a:p>
            <a:pPr marL="560387" indent="-514350" eaLnBrk="1" hangingPunct="1">
              <a:buFont typeface="+mj-lt"/>
              <a:buAutoNum type="arabicPeriod"/>
              <a:defRPr/>
            </a:pPr>
            <a:r>
              <a:rPr lang="en-US" sz="3200">
                <a:latin typeface="Times New Roman" panose="02020603050405020304" pitchFamily="18" charset="0"/>
                <a:ea typeface="ＭＳ Ｐゴシック" charset="0"/>
                <a:cs typeface="Times New Roman" panose="02020603050405020304" pitchFamily="18" charset="0"/>
              </a:rPr>
              <a:t>Unlimited printing/creation (</a:t>
            </a:r>
            <a:r>
              <a:rPr lang="en-US" sz="3000">
                <a:latin typeface="Times New Roman" panose="02020603050405020304" pitchFamily="18" charset="0"/>
                <a:ea typeface="ＭＳ Ｐゴシック" charset="0"/>
                <a:cs typeface="Times New Roman" panose="02020603050405020304" pitchFamily="18" charset="0"/>
              </a:rPr>
              <a:t>Inflation)</a:t>
            </a:r>
          </a:p>
          <a:p>
            <a:pPr marL="560387" indent="-514350" eaLnBrk="1" hangingPunct="1">
              <a:buFont typeface="+mj-lt"/>
              <a:buAutoNum type="arabicPeriod"/>
              <a:defRPr/>
            </a:pPr>
            <a:r>
              <a:rPr lang="en-US" sz="3200">
                <a:latin typeface="Times New Roman" panose="02020603050405020304" pitchFamily="18" charset="0"/>
                <a:ea typeface="ＭＳ Ｐゴシック" charset="0"/>
                <a:cs typeface="Times New Roman" panose="02020603050405020304" pitchFamily="18" charset="0"/>
              </a:rPr>
              <a:t>Wears out (paper and coins)</a:t>
            </a:r>
          </a:p>
          <a:p>
            <a:pPr marL="560387" indent="-514350" eaLnBrk="1" hangingPunct="1">
              <a:buFont typeface="+mj-lt"/>
              <a:buAutoNum type="arabicPeriod"/>
              <a:defRPr/>
            </a:pPr>
            <a:r>
              <a:rPr lang="en-US" sz="3200">
                <a:latin typeface="Times New Roman" panose="02020603050405020304" pitchFamily="18" charset="0"/>
                <a:ea typeface="ＭＳ Ｐゴシック" charset="0"/>
                <a:cs typeface="Times New Roman" panose="02020603050405020304" pitchFamily="18" charset="0"/>
              </a:rPr>
              <a:t>Counterfeiting /used in underground economy</a:t>
            </a:r>
            <a:endParaRPr lang="en-US">
              <a:latin typeface="Times New Roman" panose="02020603050405020304" pitchFamily="18" charset="0"/>
              <a:ea typeface="ＭＳ Ｐゴシック" charset="0"/>
              <a:cs typeface="Times New Roman" panose="02020603050405020304" pitchFamily="18" charset="0"/>
            </a:endParaRPr>
          </a:p>
        </p:txBody>
      </p:sp>
      <p:pic>
        <p:nvPicPr>
          <p:cNvPr id="34819"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2730" y="1327731"/>
            <a:ext cx="8305800" cy="3120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6273D590-F499-40E0-A001-7BFC74557D77}"/>
              </a:ext>
            </a:extLst>
          </p:cNvPr>
          <p:cNvSpPr>
            <a:spLocks noGrp="1"/>
          </p:cNvSpPr>
          <p:nvPr>
            <p:ph type="sldNum" sz="quarter" idx="12"/>
          </p:nvPr>
        </p:nvSpPr>
        <p:spPr/>
        <p:txBody>
          <a:bodyPr/>
          <a:lstStyle/>
          <a:p>
            <a:pPr>
              <a:defRPr/>
            </a:pPr>
            <a:fld id="{34D6A8A7-5109-4035-A6F9-3284B529B11C}" type="slidenum">
              <a:rPr lang="en-US" smtClean="0"/>
              <a:pPr>
                <a:defRPr/>
              </a:pPr>
              <a:t>11</a:t>
            </a:fld>
            <a:endParaRPr lang="en-US"/>
          </a:p>
        </p:txBody>
      </p:sp>
    </p:spTree>
    <p:extLst>
      <p:ext uri="{BB962C8B-B14F-4D97-AF65-F5344CB8AC3E}">
        <p14:creationId xmlns:p14="http://schemas.microsoft.com/office/powerpoint/2010/main" val="208825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914">
                                            <p:txEl>
                                              <p:pRg st="0" end="0"/>
                                            </p:txEl>
                                          </p:spTgt>
                                        </p:tgtEl>
                                        <p:attrNameLst>
                                          <p:attrName>style.visibility</p:attrName>
                                        </p:attrNameLst>
                                      </p:cBhvr>
                                      <p:to>
                                        <p:strVal val="visible"/>
                                      </p:to>
                                    </p:set>
                                    <p:animEffect transition="in" filter="fade">
                                      <p:cBhvr>
                                        <p:cTn id="7" dur="500"/>
                                        <p:tgtEl>
                                          <p:spTgt spid="389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8914">
                                            <p:txEl>
                                              <p:pRg st="1" end="1"/>
                                            </p:txEl>
                                          </p:spTgt>
                                        </p:tgtEl>
                                        <p:attrNameLst>
                                          <p:attrName>style.visibility</p:attrName>
                                        </p:attrNameLst>
                                      </p:cBhvr>
                                      <p:to>
                                        <p:strVal val="visible"/>
                                      </p:to>
                                    </p:set>
                                    <p:animEffect transition="in" filter="fade">
                                      <p:cBhvr>
                                        <p:cTn id="12" dur="500"/>
                                        <p:tgtEl>
                                          <p:spTgt spid="389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8914">
                                            <p:txEl>
                                              <p:pRg st="2" end="2"/>
                                            </p:txEl>
                                          </p:spTgt>
                                        </p:tgtEl>
                                        <p:attrNameLst>
                                          <p:attrName>style.visibility</p:attrName>
                                        </p:attrNameLst>
                                      </p:cBhvr>
                                      <p:to>
                                        <p:strVal val="visible"/>
                                      </p:to>
                                    </p:set>
                                    <p:animEffect transition="in" filter="fade">
                                      <p:cBhvr>
                                        <p:cTn id="17" dur="500"/>
                                        <p:tgtEl>
                                          <p:spTgt spid="389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8914">
                                            <p:txEl>
                                              <p:pRg st="3" end="3"/>
                                            </p:txEl>
                                          </p:spTgt>
                                        </p:tgtEl>
                                        <p:attrNameLst>
                                          <p:attrName>style.visibility</p:attrName>
                                        </p:attrNameLst>
                                      </p:cBhvr>
                                      <p:to>
                                        <p:strVal val="visible"/>
                                      </p:to>
                                    </p:set>
                                    <p:animEffect transition="in" filter="fade">
                                      <p:cBhvr>
                                        <p:cTn id="22" dur="500"/>
                                        <p:tgtEl>
                                          <p:spTgt spid="389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F10E3-A684-48F4-8222-0029E930AA4B}"/>
              </a:ext>
            </a:extLst>
          </p:cNvPr>
          <p:cNvSpPr>
            <a:spLocks noGrp="1"/>
          </p:cNvSpPr>
          <p:nvPr>
            <p:ph type="title"/>
          </p:nvPr>
        </p:nvSpPr>
        <p:spPr>
          <a:xfrm>
            <a:off x="457200" y="274638"/>
            <a:ext cx="8229600" cy="868362"/>
          </a:xfrm>
        </p:spPr>
        <p:txBody>
          <a:bodyPr/>
          <a:lstStyle/>
          <a:p>
            <a:r>
              <a:rPr lang="en-US" sz="4000" b="1"/>
              <a:t>Measuring the Money Supply</a:t>
            </a:r>
          </a:p>
        </p:txBody>
      </p:sp>
      <p:sp>
        <p:nvSpPr>
          <p:cNvPr id="3" name="Content Placeholder 2">
            <a:extLst>
              <a:ext uri="{FF2B5EF4-FFF2-40B4-BE49-F238E27FC236}">
                <a16:creationId xmlns:a16="http://schemas.microsoft.com/office/drawing/2014/main" id="{E634EB33-FCC4-412D-B770-2B98A339178E}"/>
              </a:ext>
            </a:extLst>
          </p:cNvPr>
          <p:cNvSpPr>
            <a:spLocks noGrp="1"/>
          </p:cNvSpPr>
          <p:nvPr>
            <p:ph idx="1"/>
          </p:nvPr>
        </p:nvSpPr>
        <p:spPr>
          <a:xfrm>
            <a:off x="628650" y="1447800"/>
            <a:ext cx="7905750" cy="4800599"/>
          </a:xfrm>
        </p:spPr>
        <p:txBody>
          <a:bodyPr>
            <a:normAutofit/>
          </a:bodyPr>
          <a:lstStyle/>
          <a:p>
            <a:pPr>
              <a:spcBef>
                <a:spcPts val="1350"/>
              </a:spcBef>
            </a:pPr>
            <a:r>
              <a:rPr lang="en-US">
                <a:latin typeface="Times New Roman" panose="02020603050405020304" pitchFamily="18" charset="0"/>
                <a:cs typeface="Times New Roman" panose="02020603050405020304" pitchFamily="18" charset="0"/>
              </a:rPr>
              <a:t>Debit cards:</a:t>
            </a:r>
          </a:p>
          <a:p>
            <a:pPr marL="346472" lvl="1" indent="-177404">
              <a:spcBef>
                <a:spcPts val="1350"/>
              </a:spcBef>
            </a:pPr>
            <a:r>
              <a:rPr lang="en-US">
                <a:latin typeface="Times New Roman" panose="02020603050405020304" pitchFamily="18" charset="0"/>
                <a:cs typeface="Times New Roman" panose="02020603050405020304" pitchFamily="18" charset="0"/>
              </a:rPr>
              <a:t>Access checking and/or savings accounts.</a:t>
            </a:r>
          </a:p>
          <a:p>
            <a:pPr>
              <a:spcBef>
                <a:spcPts val="1350"/>
              </a:spcBef>
            </a:pPr>
            <a:r>
              <a:rPr lang="en-US">
                <a:latin typeface="Times New Roman" panose="02020603050405020304" pitchFamily="18" charset="0"/>
                <a:cs typeface="Times New Roman" panose="02020603050405020304" pitchFamily="18" charset="0"/>
              </a:rPr>
              <a:t>Credit cards:</a:t>
            </a:r>
          </a:p>
          <a:p>
            <a:pPr marL="346472" lvl="1" indent="-177404">
              <a:spcBef>
                <a:spcPts val="1350"/>
              </a:spcBef>
            </a:pPr>
            <a:r>
              <a:rPr lang="en-US">
                <a:latin typeface="Times New Roman" panose="02020603050405020304" pitchFamily="18" charset="0"/>
                <a:cs typeface="Times New Roman" panose="02020603050405020304" pitchFamily="18" charset="0"/>
              </a:rPr>
              <a:t>Technically not a part of the money supply.</a:t>
            </a:r>
          </a:p>
          <a:p>
            <a:pPr marL="346472" lvl="1" indent="-177404">
              <a:spcBef>
                <a:spcPts val="1350"/>
              </a:spcBef>
            </a:pPr>
            <a:r>
              <a:rPr lang="en-US">
                <a:latin typeface="Times New Roman" panose="02020603050405020304" pitchFamily="18" charset="0"/>
                <a:cs typeface="Times New Roman" panose="02020603050405020304" pitchFamily="18" charset="0"/>
              </a:rPr>
              <a:t>Involve a </a:t>
            </a:r>
            <a:r>
              <a:rPr lang="en-US" b="1">
                <a:solidFill>
                  <a:srgbClr val="FF0000"/>
                </a:solidFill>
                <a:latin typeface="Times New Roman" panose="02020603050405020304" pitchFamily="18" charset="0"/>
                <a:cs typeface="Times New Roman" panose="02020603050405020304" pitchFamily="18" charset="0"/>
              </a:rPr>
              <a:t>loan </a:t>
            </a:r>
            <a:r>
              <a:rPr lang="en-US">
                <a:latin typeface="Times New Roman" panose="02020603050405020304" pitchFamily="18" charset="0"/>
                <a:cs typeface="Times New Roman" panose="02020603050405020304" pitchFamily="18" charset="0"/>
              </a:rPr>
              <a:t>made at the cash register.</a:t>
            </a:r>
          </a:p>
          <a:p>
            <a:pPr marL="346472" lvl="1" indent="-177404">
              <a:spcBef>
                <a:spcPts val="1350"/>
              </a:spcBef>
            </a:pPr>
            <a:r>
              <a:rPr lang="en-US">
                <a:latin typeface="Times New Roman" panose="02020603050405020304" pitchFamily="18" charset="0"/>
                <a:cs typeface="Times New Roman" panose="02020603050405020304" pitchFamily="18" charset="0"/>
              </a:rPr>
              <a:t>Bank deposits from elsewhere pay for the purchase.</a:t>
            </a:r>
          </a:p>
        </p:txBody>
      </p:sp>
      <p:sp>
        <p:nvSpPr>
          <p:cNvPr id="4" name="Slide Number Placeholder 3">
            <a:extLst>
              <a:ext uri="{FF2B5EF4-FFF2-40B4-BE49-F238E27FC236}">
                <a16:creationId xmlns:a16="http://schemas.microsoft.com/office/drawing/2014/main" id="{D6161871-2944-4767-B3E2-BFB506DE7B36}"/>
              </a:ext>
            </a:extLst>
          </p:cNvPr>
          <p:cNvSpPr>
            <a:spLocks noGrp="1"/>
          </p:cNvSpPr>
          <p:nvPr>
            <p:ph type="sldNum" sz="quarter" idx="12"/>
          </p:nvPr>
        </p:nvSpPr>
        <p:spPr/>
        <p:txBody>
          <a:bodyPr/>
          <a:lstStyle/>
          <a:p>
            <a:pPr>
              <a:defRPr/>
            </a:pPr>
            <a:fld id="{34D6A8A7-5109-4035-A6F9-3284B529B11C}" type="slidenum">
              <a:rPr lang="en-US" smtClean="0"/>
              <a:pPr>
                <a:defRPr/>
              </a:pPr>
              <a:t>12</a:t>
            </a:fld>
            <a:endParaRPr lang="en-US"/>
          </a:p>
        </p:txBody>
      </p:sp>
    </p:spTree>
    <p:extLst>
      <p:ext uri="{BB962C8B-B14F-4D97-AF65-F5344CB8AC3E}">
        <p14:creationId xmlns:p14="http://schemas.microsoft.com/office/powerpoint/2010/main" val="2964520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907C0-8BEC-4849-9678-79D71CDDA741}"/>
              </a:ext>
            </a:extLst>
          </p:cNvPr>
          <p:cNvSpPr>
            <a:spLocks noGrp="1"/>
          </p:cNvSpPr>
          <p:nvPr>
            <p:ph type="title"/>
          </p:nvPr>
        </p:nvSpPr>
        <p:spPr>
          <a:xfrm>
            <a:off x="457200" y="274638"/>
            <a:ext cx="8229600" cy="957569"/>
          </a:xfrm>
        </p:spPr>
        <p:txBody>
          <a:bodyPr/>
          <a:lstStyle/>
          <a:p>
            <a:r>
              <a:rPr lang="en-AU" sz="4000" b="1"/>
              <a:t>The Crypto Bowl</a:t>
            </a:r>
          </a:p>
        </p:txBody>
      </p:sp>
      <p:sp>
        <p:nvSpPr>
          <p:cNvPr id="3" name="Content Placeholder 2">
            <a:extLst>
              <a:ext uri="{FF2B5EF4-FFF2-40B4-BE49-F238E27FC236}">
                <a16:creationId xmlns:a16="http://schemas.microsoft.com/office/drawing/2014/main" id="{484EC5C2-64D4-4B67-88D2-80A2C6337370}"/>
              </a:ext>
            </a:extLst>
          </p:cNvPr>
          <p:cNvSpPr>
            <a:spLocks noGrp="1"/>
          </p:cNvSpPr>
          <p:nvPr>
            <p:ph idx="1"/>
          </p:nvPr>
        </p:nvSpPr>
        <p:spPr/>
        <p:txBody>
          <a:bodyPr/>
          <a:lstStyle/>
          <a:p>
            <a:r>
              <a:rPr lang="en-US">
                <a:latin typeface="Times New Roman" panose="02020603050405020304" pitchFamily="18" charset="0"/>
                <a:cs typeface="Times New Roman" panose="02020603050405020304" pitchFamily="18" charset="0"/>
              </a:rPr>
              <a:t>1. Medium of exchange</a:t>
            </a:r>
          </a:p>
          <a:p>
            <a:r>
              <a:rPr lang="en-US">
                <a:latin typeface="Times New Roman" panose="02020603050405020304" pitchFamily="18" charset="0"/>
                <a:cs typeface="Times New Roman" panose="02020603050405020304" pitchFamily="18" charset="0"/>
              </a:rPr>
              <a:t>2. Unit of account</a:t>
            </a:r>
          </a:p>
          <a:p>
            <a:r>
              <a:rPr lang="en-US">
                <a:latin typeface="Times New Roman" panose="02020603050405020304" pitchFamily="18" charset="0"/>
                <a:cs typeface="Times New Roman" panose="02020603050405020304" pitchFamily="18" charset="0"/>
              </a:rPr>
              <a:t>3. Store of value </a:t>
            </a:r>
          </a:p>
          <a:p>
            <a:endParaRPr lang="en-US">
              <a:latin typeface="Times New Roman" panose="02020603050405020304" pitchFamily="18" charset="0"/>
              <a:cs typeface="Times New Roman" panose="02020603050405020304" pitchFamily="18" charset="0"/>
            </a:endParaRPr>
          </a:p>
          <a:p>
            <a:endParaRPr lang="en-AU"/>
          </a:p>
        </p:txBody>
      </p:sp>
      <p:sp>
        <p:nvSpPr>
          <p:cNvPr id="8" name="Slide Number Placeholder 7">
            <a:extLst>
              <a:ext uri="{FF2B5EF4-FFF2-40B4-BE49-F238E27FC236}">
                <a16:creationId xmlns:a16="http://schemas.microsoft.com/office/drawing/2014/main" id="{9C256B1D-DA7C-4B50-83A2-EFC8C2652CD4}"/>
              </a:ext>
            </a:extLst>
          </p:cNvPr>
          <p:cNvSpPr>
            <a:spLocks noGrp="1"/>
          </p:cNvSpPr>
          <p:nvPr>
            <p:ph type="sldNum" sz="quarter" idx="12"/>
          </p:nvPr>
        </p:nvSpPr>
        <p:spPr/>
        <p:txBody>
          <a:bodyPr/>
          <a:lstStyle/>
          <a:p>
            <a:pPr>
              <a:defRPr/>
            </a:pPr>
            <a:fld id="{34D6A8A7-5109-4035-A6F9-3284B529B11C}" type="slidenum">
              <a:rPr lang="en-US" smtClean="0"/>
              <a:pPr>
                <a:defRPr/>
              </a:pPr>
              <a:t>13</a:t>
            </a:fld>
            <a:endParaRPr lang="en-US"/>
          </a:p>
        </p:txBody>
      </p:sp>
      <p:pic>
        <p:nvPicPr>
          <p:cNvPr id="1026" name="Picture 2" descr="Super Bowl Commercials: Why This Year Could Be Known as the 'Crypto Bowl' |  WSJ - YouTube">
            <a:extLst>
              <a:ext uri="{FF2B5EF4-FFF2-40B4-BE49-F238E27FC236}">
                <a16:creationId xmlns:a16="http://schemas.microsoft.com/office/drawing/2014/main" id="{07326338-8CFF-42C9-8C7C-6DE4CD8F44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3585746"/>
            <a:ext cx="5170128" cy="2895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3484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228600" y="274638"/>
            <a:ext cx="8686800" cy="1055317"/>
          </a:xfrm>
        </p:spPr>
        <p:txBody>
          <a:bodyPr/>
          <a:lstStyle/>
          <a:p>
            <a:r>
              <a:rPr lang="en-US" altLang="en-US" sz="4000" b="1"/>
              <a:t>Measures of U.S. Money Supply: 2018*</a:t>
            </a:r>
          </a:p>
        </p:txBody>
      </p:sp>
      <p:sp>
        <p:nvSpPr>
          <p:cNvPr id="12" name="Rectangle 11"/>
          <p:cNvSpPr/>
          <p:nvPr/>
        </p:nvSpPr>
        <p:spPr>
          <a:xfrm>
            <a:off x="3613356" y="2258347"/>
            <a:ext cx="1407242" cy="234745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50244" y="4784008"/>
            <a:ext cx="602225" cy="18435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592461" y="5008921"/>
            <a:ext cx="1440426" cy="97339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reeform 9"/>
          <p:cNvSpPr/>
          <p:nvPr/>
        </p:nvSpPr>
        <p:spPr>
          <a:xfrm>
            <a:off x="3576485" y="4605800"/>
            <a:ext cx="3447436" cy="467032"/>
          </a:xfrm>
          <a:custGeom>
            <a:avLst/>
            <a:gdLst>
              <a:gd name="connsiteX0" fmla="*/ 0 w 4596581"/>
              <a:gd name="connsiteY0" fmla="*/ 229419 h 622709"/>
              <a:gd name="connsiteX1" fmla="*/ 1999226 w 4596581"/>
              <a:gd name="connsiteY1" fmla="*/ 237612 h 622709"/>
              <a:gd name="connsiteX2" fmla="*/ 2195871 w 4596581"/>
              <a:gd name="connsiteY2" fmla="*/ 0 h 622709"/>
              <a:gd name="connsiteX3" fmla="*/ 4596581 w 4596581"/>
              <a:gd name="connsiteY3" fmla="*/ 8193 h 622709"/>
              <a:gd name="connsiteX4" fmla="*/ 4580194 w 4596581"/>
              <a:gd name="connsiteY4" fmla="*/ 622709 h 622709"/>
              <a:gd name="connsiteX5" fmla="*/ 2466258 w 4596581"/>
              <a:gd name="connsiteY5" fmla="*/ 508000 h 622709"/>
              <a:gd name="connsiteX6" fmla="*/ 2007420 w 4596581"/>
              <a:gd name="connsiteY6" fmla="*/ 532580 h 622709"/>
              <a:gd name="connsiteX7" fmla="*/ 1909097 w 4596581"/>
              <a:gd name="connsiteY7" fmla="*/ 557161 h 622709"/>
              <a:gd name="connsiteX8" fmla="*/ 0 w 4596581"/>
              <a:gd name="connsiteY8" fmla="*/ 565354 h 622709"/>
              <a:gd name="connsiteX9" fmla="*/ 0 w 4596581"/>
              <a:gd name="connsiteY9" fmla="*/ 229419 h 62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6581" h="622709">
                <a:moveTo>
                  <a:pt x="0" y="229419"/>
                </a:moveTo>
                <a:lnTo>
                  <a:pt x="1999226" y="237612"/>
                </a:lnTo>
                <a:lnTo>
                  <a:pt x="2195871" y="0"/>
                </a:lnTo>
                <a:lnTo>
                  <a:pt x="4596581" y="8193"/>
                </a:lnTo>
                <a:cubicBezTo>
                  <a:pt x="4591045" y="213030"/>
                  <a:pt x="4580194" y="417798"/>
                  <a:pt x="4580194" y="622709"/>
                </a:cubicBezTo>
                <a:lnTo>
                  <a:pt x="2466258" y="508000"/>
                </a:lnTo>
                <a:lnTo>
                  <a:pt x="2007420" y="532580"/>
                </a:lnTo>
                <a:cubicBezTo>
                  <a:pt x="1914655" y="557880"/>
                  <a:pt x="1948431" y="557161"/>
                  <a:pt x="1909097" y="557161"/>
                </a:cubicBezTo>
                <a:lnTo>
                  <a:pt x="0" y="565354"/>
                </a:lnTo>
                <a:lnTo>
                  <a:pt x="0" y="22941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10"/>
          <p:cNvSpPr/>
          <p:nvPr/>
        </p:nvSpPr>
        <p:spPr>
          <a:xfrm>
            <a:off x="3601064" y="3849945"/>
            <a:ext cx="3158613" cy="934064"/>
          </a:xfrm>
          <a:custGeom>
            <a:avLst/>
            <a:gdLst>
              <a:gd name="connsiteX0" fmla="*/ 0 w 4211484"/>
              <a:gd name="connsiteY0" fmla="*/ 991419 h 1245419"/>
              <a:gd name="connsiteX1" fmla="*/ 0 w 4211484"/>
              <a:gd name="connsiteY1" fmla="*/ 1237226 h 1245419"/>
              <a:gd name="connsiteX2" fmla="*/ 1958258 w 4211484"/>
              <a:gd name="connsiteY2" fmla="*/ 1245419 h 1245419"/>
              <a:gd name="connsiteX3" fmla="*/ 2466258 w 4211484"/>
              <a:gd name="connsiteY3" fmla="*/ 827548 h 1245419"/>
              <a:gd name="connsiteX4" fmla="*/ 4211484 w 4211484"/>
              <a:gd name="connsiteY4" fmla="*/ 188452 h 1245419"/>
              <a:gd name="connsiteX5" fmla="*/ 4154129 w 4211484"/>
              <a:gd name="connsiteY5" fmla="*/ 24581 h 1245419"/>
              <a:gd name="connsiteX6" fmla="*/ 2286000 w 4211484"/>
              <a:gd name="connsiteY6" fmla="*/ 0 h 1245419"/>
              <a:gd name="connsiteX7" fmla="*/ 2023807 w 4211484"/>
              <a:gd name="connsiteY7" fmla="*/ 540774 h 1245419"/>
              <a:gd name="connsiteX8" fmla="*/ 1868129 w 4211484"/>
              <a:gd name="connsiteY8" fmla="*/ 999613 h 1245419"/>
              <a:gd name="connsiteX9" fmla="*/ 1868129 w 4211484"/>
              <a:gd name="connsiteY9" fmla="*/ 991419 h 1245419"/>
              <a:gd name="connsiteX10" fmla="*/ 0 w 4211484"/>
              <a:gd name="connsiteY10" fmla="*/ 991419 h 1245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11484" h="1245419">
                <a:moveTo>
                  <a:pt x="0" y="991419"/>
                </a:moveTo>
                <a:lnTo>
                  <a:pt x="0" y="1237226"/>
                </a:lnTo>
                <a:lnTo>
                  <a:pt x="1958258" y="1245419"/>
                </a:lnTo>
                <a:cubicBezTo>
                  <a:pt x="2126473" y="1104780"/>
                  <a:pt x="2246997" y="827548"/>
                  <a:pt x="2466258" y="827548"/>
                </a:cubicBezTo>
                <a:lnTo>
                  <a:pt x="4211484" y="188452"/>
                </a:lnTo>
                <a:lnTo>
                  <a:pt x="4154129" y="24581"/>
                </a:lnTo>
                <a:lnTo>
                  <a:pt x="2286000" y="0"/>
                </a:lnTo>
                <a:cubicBezTo>
                  <a:pt x="2197519" y="179728"/>
                  <a:pt x="2023807" y="340446"/>
                  <a:pt x="2023807" y="540774"/>
                </a:cubicBezTo>
                <a:cubicBezTo>
                  <a:pt x="1971914" y="693720"/>
                  <a:pt x="1920865" y="846956"/>
                  <a:pt x="1868129" y="999613"/>
                </a:cubicBezTo>
                <a:cubicBezTo>
                  <a:pt x="1867237" y="1002195"/>
                  <a:pt x="1868129" y="994150"/>
                  <a:pt x="1868129" y="991419"/>
                </a:cubicBezTo>
                <a:lnTo>
                  <a:pt x="0" y="99141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607210" y="2061701"/>
            <a:ext cx="602227" cy="1905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215580" y="2043266"/>
            <a:ext cx="602227" cy="1905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A bar graph titled Measures of the United States Money Supply, November 2018 consists of two bars. All figures are given in billions of dollars. One bar represents M1, and the other represents M2. The M1 bar equals 3,716 dollars and consists of checking deposits equaling 2,095 dollars and currency equaling 1,621 dollars. The M2 bar equals 14,318 dollars and consists of Savings deposits equaling 9,249 dollars, Small time deposits equaling 538 dollars, Money market mutual funds equaling 815 dollars, and MI equaling 3,716 dollars.">
            <a:extLst>
              <a:ext uri="{FF2B5EF4-FFF2-40B4-BE49-F238E27FC236}">
                <a16:creationId xmlns:a16="http://schemas.microsoft.com/office/drawing/2014/main" id="{643B8E4F-6E93-43B0-ADCD-1E5995827F86}"/>
              </a:ext>
            </a:extLst>
          </p:cNvPr>
          <p:cNvPicPr>
            <a:picLocks noChangeAspect="1"/>
          </p:cNvPicPr>
          <p:nvPr/>
        </p:nvPicPr>
        <p:blipFill>
          <a:blip r:embed="rId3"/>
          <a:stretch>
            <a:fillRect/>
          </a:stretch>
        </p:blipFill>
        <p:spPr>
          <a:xfrm>
            <a:off x="2123307" y="2156953"/>
            <a:ext cx="4900613" cy="3564731"/>
          </a:xfrm>
          <a:prstGeom prst="rect">
            <a:avLst/>
          </a:prstGeom>
        </p:spPr>
      </p:pic>
      <p:sp>
        <p:nvSpPr>
          <p:cNvPr id="4" name="Rectangle 3">
            <a:extLst>
              <a:ext uri="{FF2B5EF4-FFF2-40B4-BE49-F238E27FC236}">
                <a16:creationId xmlns:a16="http://schemas.microsoft.com/office/drawing/2014/main" id="{CBAF71F6-1FE9-4A4A-A527-94EF7F9A3966}"/>
              </a:ext>
            </a:extLst>
          </p:cNvPr>
          <p:cNvSpPr/>
          <p:nvPr/>
        </p:nvSpPr>
        <p:spPr>
          <a:xfrm>
            <a:off x="2292178" y="5342754"/>
            <a:ext cx="954560" cy="305830"/>
          </a:xfrm>
          <a:prstGeom prst="rect">
            <a:avLst/>
          </a:prstGeom>
          <a:solidFill>
            <a:srgbClr val="9AB8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97DDECD-C799-4151-A8E2-6E6E24884B54}"/>
              </a:ext>
            </a:extLst>
          </p:cNvPr>
          <p:cNvSpPr/>
          <p:nvPr/>
        </p:nvSpPr>
        <p:spPr>
          <a:xfrm>
            <a:off x="2199504" y="4793275"/>
            <a:ext cx="1260389" cy="5055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F24D090-2C09-4171-B834-EA240CB6ACEB}"/>
              </a:ext>
            </a:extLst>
          </p:cNvPr>
          <p:cNvSpPr/>
          <p:nvPr/>
        </p:nvSpPr>
        <p:spPr>
          <a:xfrm>
            <a:off x="2292179" y="4478178"/>
            <a:ext cx="1028700" cy="30583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05E3BC5-4239-44C2-A868-8C1F872027E2}"/>
              </a:ext>
            </a:extLst>
          </p:cNvPr>
          <p:cNvSpPr/>
          <p:nvPr/>
        </p:nvSpPr>
        <p:spPr>
          <a:xfrm>
            <a:off x="3659893" y="4892590"/>
            <a:ext cx="1360705" cy="8589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3BDFF06-6729-42BD-81B5-31AD09B3B83A}"/>
              </a:ext>
            </a:extLst>
          </p:cNvPr>
          <p:cNvSpPr/>
          <p:nvPr/>
        </p:nvSpPr>
        <p:spPr>
          <a:xfrm>
            <a:off x="4924168" y="4478178"/>
            <a:ext cx="1819997" cy="3789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AABB5A0-13C0-4C39-AB98-C0E30D6BBCC2}"/>
              </a:ext>
            </a:extLst>
          </p:cNvPr>
          <p:cNvSpPr/>
          <p:nvPr/>
        </p:nvSpPr>
        <p:spPr>
          <a:xfrm>
            <a:off x="4942703" y="3797357"/>
            <a:ext cx="1819997" cy="6808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49D5102-A95E-403E-B877-229E8D5013FA}"/>
              </a:ext>
            </a:extLst>
          </p:cNvPr>
          <p:cNvSpPr/>
          <p:nvPr/>
        </p:nvSpPr>
        <p:spPr>
          <a:xfrm>
            <a:off x="3719383" y="2367063"/>
            <a:ext cx="1304237" cy="20925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D920D53-6D97-4DAC-B63B-8EE8689A0EAE}"/>
              </a:ext>
            </a:extLst>
          </p:cNvPr>
          <p:cNvSpPr/>
          <p:nvPr/>
        </p:nvSpPr>
        <p:spPr>
          <a:xfrm>
            <a:off x="3717871" y="1978807"/>
            <a:ext cx="1304237" cy="38825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73EF8DD-2031-4C75-A91B-06B2764D5E8F}"/>
              </a:ext>
            </a:extLst>
          </p:cNvPr>
          <p:cNvSpPr/>
          <p:nvPr/>
        </p:nvSpPr>
        <p:spPr>
          <a:xfrm>
            <a:off x="3624617" y="4656322"/>
            <a:ext cx="1819997" cy="1826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EF8FAD4-8835-434B-AD75-0C04BD6E10B2}"/>
              </a:ext>
            </a:extLst>
          </p:cNvPr>
          <p:cNvSpPr/>
          <p:nvPr/>
        </p:nvSpPr>
        <p:spPr>
          <a:xfrm>
            <a:off x="3624616" y="4459642"/>
            <a:ext cx="1420562" cy="1768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animBg="1"/>
      <p:bldP spid="17" grpId="0" animBg="1"/>
      <p:bldP spid="18" grpId="0" animBg="1"/>
      <p:bldP spid="19" grpId="0" animBg="1"/>
      <p:bldP spid="20" grpId="0" animBg="1"/>
      <p:bldP spid="22" grpId="0" animBg="1"/>
      <p:bldP spid="23" grpId="0" animBg="1"/>
      <p:bldP spid="24" grpId="0" animBg="1"/>
      <p:bldP spid="2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AD01E-3C86-430B-BA0A-FF91380DDA32}"/>
              </a:ext>
            </a:extLst>
          </p:cNvPr>
          <p:cNvSpPr>
            <a:spLocks noGrp="1"/>
          </p:cNvSpPr>
          <p:nvPr>
            <p:ph type="title"/>
          </p:nvPr>
        </p:nvSpPr>
        <p:spPr>
          <a:xfrm>
            <a:off x="0" y="274638"/>
            <a:ext cx="9067800" cy="868362"/>
          </a:xfrm>
        </p:spPr>
        <p:txBody>
          <a:bodyPr/>
          <a:lstStyle/>
          <a:p>
            <a:r>
              <a:rPr lang="en-AU" sz="4000" b="1"/>
              <a:t>Measures of U.S. Money Supply, July 2020</a:t>
            </a:r>
          </a:p>
        </p:txBody>
      </p:sp>
      <p:sp>
        <p:nvSpPr>
          <p:cNvPr id="3" name="Content Placeholder 2">
            <a:extLst>
              <a:ext uri="{FF2B5EF4-FFF2-40B4-BE49-F238E27FC236}">
                <a16:creationId xmlns:a16="http://schemas.microsoft.com/office/drawing/2014/main" id="{1B547D6A-95F6-46A5-9CB3-FF8F61A96043}"/>
              </a:ext>
            </a:extLst>
          </p:cNvPr>
          <p:cNvSpPr>
            <a:spLocks noGrp="1"/>
          </p:cNvSpPr>
          <p:nvPr>
            <p:ph idx="1"/>
          </p:nvPr>
        </p:nvSpPr>
        <p:spPr>
          <a:xfrm>
            <a:off x="457200" y="1371600"/>
            <a:ext cx="8229600" cy="4754563"/>
          </a:xfrm>
        </p:spPr>
        <p:txBody>
          <a:bodyPr/>
          <a:lstStyle/>
          <a:p>
            <a:r>
              <a:rPr lang="en-AU">
                <a:latin typeface="Times New Roman" panose="02020603050405020304" pitchFamily="18" charset="0"/>
                <a:cs typeface="Times New Roman" panose="02020603050405020304" pitchFamily="18" charset="0"/>
              </a:rPr>
              <a:t>As of 2020, savings deposits are also included in      , so M1 + M2 are now almost</a:t>
            </a:r>
          </a:p>
        </p:txBody>
      </p:sp>
      <p:sp>
        <p:nvSpPr>
          <p:cNvPr id="4" name="Slide Number Placeholder 3">
            <a:extLst>
              <a:ext uri="{FF2B5EF4-FFF2-40B4-BE49-F238E27FC236}">
                <a16:creationId xmlns:a16="http://schemas.microsoft.com/office/drawing/2014/main" id="{05AD22A8-16E8-4E91-B060-06F67601DC6A}"/>
              </a:ext>
            </a:extLst>
          </p:cNvPr>
          <p:cNvSpPr>
            <a:spLocks noGrp="1"/>
          </p:cNvSpPr>
          <p:nvPr>
            <p:ph type="sldNum" sz="quarter" idx="12"/>
          </p:nvPr>
        </p:nvSpPr>
        <p:spPr/>
        <p:txBody>
          <a:bodyPr/>
          <a:lstStyle/>
          <a:p>
            <a:pPr>
              <a:defRPr/>
            </a:pPr>
            <a:fld id="{34D6A8A7-5109-4035-A6F9-3284B529B11C}" type="slidenum">
              <a:rPr lang="en-US" smtClean="0"/>
              <a:pPr>
                <a:defRPr/>
              </a:pPr>
              <a:t>15</a:t>
            </a:fld>
            <a:endParaRPr lang="en-US"/>
          </a:p>
        </p:txBody>
      </p:sp>
      <p:pic>
        <p:nvPicPr>
          <p:cNvPr id="5" name="Picture 4">
            <a:extLst>
              <a:ext uri="{FF2B5EF4-FFF2-40B4-BE49-F238E27FC236}">
                <a16:creationId xmlns:a16="http://schemas.microsoft.com/office/drawing/2014/main" id="{C5EA28D4-766E-4B93-A693-CA9ECEC3278B}"/>
              </a:ext>
            </a:extLst>
          </p:cNvPr>
          <p:cNvPicPr>
            <a:picLocks noChangeAspect="1"/>
          </p:cNvPicPr>
          <p:nvPr/>
        </p:nvPicPr>
        <p:blipFill>
          <a:blip r:embed="rId2"/>
          <a:stretch>
            <a:fillRect/>
          </a:stretch>
        </p:blipFill>
        <p:spPr>
          <a:xfrm>
            <a:off x="1600200" y="2562029"/>
            <a:ext cx="5943600" cy="4044193"/>
          </a:xfrm>
          <a:prstGeom prst="rect">
            <a:avLst/>
          </a:prstGeom>
        </p:spPr>
      </p:pic>
    </p:spTree>
    <p:extLst>
      <p:ext uri="{BB962C8B-B14F-4D97-AF65-F5344CB8AC3E}">
        <p14:creationId xmlns:p14="http://schemas.microsoft.com/office/powerpoint/2010/main" val="3237123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85B1F-877C-47D5-A58D-9C6115A91A98}"/>
              </a:ext>
            </a:extLst>
          </p:cNvPr>
          <p:cNvSpPr>
            <a:spLocks noGrp="1"/>
          </p:cNvSpPr>
          <p:nvPr>
            <p:ph type="title"/>
          </p:nvPr>
        </p:nvSpPr>
        <p:spPr>
          <a:xfrm>
            <a:off x="457200" y="274638"/>
            <a:ext cx="8229600" cy="869011"/>
          </a:xfrm>
        </p:spPr>
        <p:txBody>
          <a:bodyPr/>
          <a:lstStyle/>
          <a:p>
            <a:r>
              <a:rPr lang="en-US" sz="4000" b="1"/>
              <a:t>Business of Banking</a:t>
            </a:r>
          </a:p>
        </p:txBody>
      </p:sp>
      <p:sp>
        <p:nvSpPr>
          <p:cNvPr id="3" name="Content Placeholder 2">
            <a:extLst>
              <a:ext uri="{FF2B5EF4-FFF2-40B4-BE49-F238E27FC236}">
                <a16:creationId xmlns:a16="http://schemas.microsoft.com/office/drawing/2014/main" id="{53788BAA-D3CE-485B-BACB-935951080B43}"/>
              </a:ext>
            </a:extLst>
          </p:cNvPr>
          <p:cNvSpPr>
            <a:spLocks noGrp="1"/>
          </p:cNvSpPr>
          <p:nvPr>
            <p:ph idx="1"/>
          </p:nvPr>
        </p:nvSpPr>
        <p:spPr>
          <a:xfrm>
            <a:off x="457200" y="1371600"/>
            <a:ext cx="8229600" cy="5105399"/>
          </a:xfrm>
        </p:spPr>
        <p:txBody>
          <a:bodyPr/>
          <a:lstStyle/>
          <a:p>
            <a:pPr>
              <a:spcBef>
                <a:spcPts val="1350"/>
              </a:spcBef>
            </a:pPr>
            <a:r>
              <a:rPr lang="en-US" dirty="0">
                <a:latin typeface="Times New Roman" panose="02020603050405020304" pitchFamily="18" charset="0"/>
                <a:cs typeface="Times New Roman" panose="02020603050405020304" pitchFamily="18" charset="0"/>
              </a:rPr>
              <a:t>Banks have two important roles in the economy:</a:t>
            </a:r>
          </a:p>
          <a:p>
            <a:pPr marL="385763" indent="-385763">
              <a:spcBef>
                <a:spcPts val="1350"/>
              </a:spcBef>
              <a:buFont typeface="+mj-lt"/>
              <a:buAutoNum type="arabicPeriod"/>
            </a:pPr>
            <a:r>
              <a:rPr lang="en-US" dirty="0">
                <a:latin typeface="Times New Roman" panose="02020603050405020304" pitchFamily="18" charset="0"/>
                <a:cs typeface="Times New Roman" panose="02020603050405020304" pitchFamily="18" charset="0"/>
              </a:rPr>
              <a:t>They are critical participants in the loanable funds market.</a:t>
            </a:r>
          </a:p>
          <a:p>
            <a:pPr marL="385763" indent="-385763">
              <a:spcBef>
                <a:spcPts val="1350"/>
              </a:spcBef>
              <a:buFont typeface="+mj-lt"/>
              <a:buAutoNum type="arabicPeriod"/>
            </a:pPr>
            <a:r>
              <a:rPr lang="en-US" dirty="0">
                <a:latin typeface="Times New Roman" panose="02020603050405020304" pitchFamily="18" charset="0"/>
                <a:cs typeface="Times New Roman" panose="02020603050405020304" pitchFamily="18" charset="0"/>
              </a:rPr>
              <a:t>Play a role in determining the money supply</a:t>
            </a:r>
          </a:p>
          <a:p>
            <a:pPr>
              <a:spcBef>
                <a:spcPts val="1350"/>
              </a:spcBef>
            </a:pPr>
            <a:r>
              <a:rPr lang="en-US" dirty="0">
                <a:latin typeface="Times New Roman" panose="02020603050405020304" pitchFamily="18" charset="0"/>
                <a:cs typeface="Times New Roman" panose="02020603050405020304" pitchFamily="18" charset="0"/>
              </a:rPr>
              <a:t>Function is to serve as a financial intermediary.</a:t>
            </a:r>
          </a:p>
        </p:txBody>
      </p:sp>
      <p:sp>
        <p:nvSpPr>
          <p:cNvPr id="5" name="Rectangle 4" descr="A flow chart titled The Business of Banking: Financial Intermediation. A box labeled Deposits: primary source of funds is followed by an arrow with two dollar symbols pointing to another box labeled Bank. The Bank box if followed by an arrow with two dollar symbols pointing to a box labeled Loans: primary use of funds.">
            <a:extLst>
              <a:ext uri="{FF2B5EF4-FFF2-40B4-BE49-F238E27FC236}">
                <a16:creationId xmlns:a16="http://schemas.microsoft.com/office/drawing/2014/main" id="{D223E6DD-3914-47BD-8D15-0354BE2D3DC0}"/>
              </a:ext>
            </a:extLst>
          </p:cNvPr>
          <p:cNvSpPr/>
          <p:nvPr/>
        </p:nvSpPr>
        <p:spPr>
          <a:xfrm>
            <a:off x="1295400" y="5181600"/>
            <a:ext cx="1525033" cy="1142999"/>
          </a:xfrm>
          <a:prstGeom prst="rect">
            <a:avLst/>
          </a:prstGeom>
          <a:solidFill>
            <a:srgbClr val="C4E7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lumMod val="10000"/>
                  </a:schemeClr>
                </a:solidFill>
                <a:latin typeface="+mj-lt"/>
              </a:rPr>
              <a:t>Deposits: primary </a:t>
            </a:r>
            <a:r>
              <a:rPr lang="en-US" b="1">
                <a:solidFill>
                  <a:srgbClr val="FF0000"/>
                </a:solidFill>
                <a:latin typeface="+mj-lt"/>
              </a:rPr>
              <a:t>source</a:t>
            </a:r>
            <a:r>
              <a:rPr lang="en-US" b="1">
                <a:solidFill>
                  <a:schemeClr val="bg1">
                    <a:lumMod val="10000"/>
                  </a:schemeClr>
                </a:solidFill>
                <a:latin typeface="+mj-lt"/>
              </a:rPr>
              <a:t> of funds</a:t>
            </a:r>
          </a:p>
        </p:txBody>
      </p:sp>
      <p:sp>
        <p:nvSpPr>
          <p:cNvPr id="6" name="Rectangle 5">
            <a:extLst>
              <a:ext uri="{FF2B5EF4-FFF2-40B4-BE49-F238E27FC236}">
                <a16:creationId xmlns:a16="http://schemas.microsoft.com/office/drawing/2014/main" id="{8E8743D3-50AA-4EF5-BCE5-A92F214A9D6F}"/>
              </a:ext>
            </a:extLst>
          </p:cNvPr>
          <p:cNvSpPr/>
          <p:nvPr/>
        </p:nvSpPr>
        <p:spPr>
          <a:xfrm>
            <a:off x="6323570" y="5181600"/>
            <a:ext cx="1525030" cy="1142999"/>
          </a:xfrm>
          <a:prstGeom prst="rect">
            <a:avLst/>
          </a:prstGeom>
          <a:solidFill>
            <a:srgbClr val="C4E7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lumMod val="10000"/>
                  </a:schemeClr>
                </a:solidFill>
                <a:latin typeface="+mj-lt"/>
              </a:rPr>
              <a:t>Loans: primary </a:t>
            </a:r>
            <a:r>
              <a:rPr lang="en-US" b="1">
                <a:solidFill>
                  <a:srgbClr val="799B30"/>
                </a:solidFill>
                <a:latin typeface="+mj-lt"/>
              </a:rPr>
              <a:t>use</a:t>
            </a:r>
            <a:r>
              <a:rPr lang="en-US" b="1">
                <a:solidFill>
                  <a:schemeClr val="bg1">
                    <a:lumMod val="10000"/>
                  </a:schemeClr>
                </a:solidFill>
                <a:latin typeface="+mj-lt"/>
              </a:rPr>
              <a:t> of funds</a:t>
            </a:r>
          </a:p>
        </p:txBody>
      </p:sp>
      <p:sp>
        <p:nvSpPr>
          <p:cNvPr id="8" name="Arrow: Right 7">
            <a:extLst>
              <a:ext uri="{FF2B5EF4-FFF2-40B4-BE49-F238E27FC236}">
                <a16:creationId xmlns:a16="http://schemas.microsoft.com/office/drawing/2014/main" id="{C0BD1201-E2CB-40F5-BB1F-B51C0206EFA2}"/>
              </a:ext>
            </a:extLst>
          </p:cNvPr>
          <p:cNvSpPr/>
          <p:nvPr/>
        </p:nvSpPr>
        <p:spPr>
          <a:xfrm>
            <a:off x="5399563" y="5486400"/>
            <a:ext cx="699413" cy="407474"/>
          </a:xfrm>
          <a:prstGeom prst="rightArrow">
            <a:avLst/>
          </a:prstGeom>
          <a:solidFill>
            <a:srgbClr val="9AB8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t>
            </a:r>
          </a:p>
        </p:txBody>
      </p:sp>
      <p:sp>
        <p:nvSpPr>
          <p:cNvPr id="9" name="Rectangle 8">
            <a:extLst>
              <a:ext uri="{FF2B5EF4-FFF2-40B4-BE49-F238E27FC236}">
                <a16:creationId xmlns:a16="http://schemas.microsoft.com/office/drawing/2014/main" id="{754F7967-A548-4EEA-AC48-6CDF4FE58C01}"/>
              </a:ext>
            </a:extLst>
          </p:cNvPr>
          <p:cNvSpPr/>
          <p:nvPr/>
        </p:nvSpPr>
        <p:spPr>
          <a:xfrm>
            <a:off x="3969026" y="5257800"/>
            <a:ext cx="1205945" cy="869011"/>
          </a:xfrm>
          <a:prstGeom prst="rect">
            <a:avLst/>
          </a:prstGeom>
          <a:solidFill>
            <a:srgbClr val="9AB8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mj-lt"/>
              </a:rPr>
              <a:t>Bank</a:t>
            </a:r>
          </a:p>
        </p:txBody>
      </p:sp>
      <p:sp>
        <p:nvSpPr>
          <p:cNvPr id="10" name="Arrow: Right 9">
            <a:extLst>
              <a:ext uri="{FF2B5EF4-FFF2-40B4-BE49-F238E27FC236}">
                <a16:creationId xmlns:a16="http://schemas.microsoft.com/office/drawing/2014/main" id="{62E883E8-2F2D-475C-B821-522157C44A8F}"/>
              </a:ext>
            </a:extLst>
          </p:cNvPr>
          <p:cNvSpPr/>
          <p:nvPr/>
        </p:nvSpPr>
        <p:spPr>
          <a:xfrm>
            <a:off x="3045018" y="5486400"/>
            <a:ext cx="699413" cy="407474"/>
          </a:xfrm>
          <a:prstGeom prst="rightArrow">
            <a:avLst/>
          </a:prstGeom>
          <a:solidFill>
            <a:srgbClr val="9AB8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t>
            </a:r>
          </a:p>
        </p:txBody>
      </p:sp>
      <p:sp>
        <p:nvSpPr>
          <p:cNvPr id="4" name="Slide Number Placeholder 3">
            <a:extLst>
              <a:ext uri="{FF2B5EF4-FFF2-40B4-BE49-F238E27FC236}">
                <a16:creationId xmlns:a16="http://schemas.microsoft.com/office/drawing/2014/main" id="{33C00891-5092-4A3F-A9DB-74F03ED4F274}"/>
              </a:ext>
            </a:extLst>
          </p:cNvPr>
          <p:cNvSpPr>
            <a:spLocks noGrp="1"/>
          </p:cNvSpPr>
          <p:nvPr>
            <p:ph type="sldNum" sz="quarter" idx="12"/>
          </p:nvPr>
        </p:nvSpPr>
        <p:spPr/>
        <p:txBody>
          <a:bodyPr/>
          <a:lstStyle/>
          <a:p>
            <a:pPr>
              <a:defRPr/>
            </a:pPr>
            <a:fld id="{34D6A8A7-5109-4035-A6F9-3284B529B11C}" type="slidenum">
              <a:rPr lang="en-US" smtClean="0"/>
              <a:pPr>
                <a:defRPr/>
              </a:pPr>
              <a:t>16</a:t>
            </a:fld>
            <a:endParaRPr lang="en-US"/>
          </a:p>
        </p:txBody>
      </p:sp>
    </p:spTree>
    <p:extLst>
      <p:ext uri="{BB962C8B-B14F-4D97-AF65-F5344CB8AC3E}">
        <p14:creationId xmlns:p14="http://schemas.microsoft.com/office/powerpoint/2010/main" val="341348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1EE20-3CF1-40BB-9028-78F2335BA77C}"/>
              </a:ext>
            </a:extLst>
          </p:cNvPr>
          <p:cNvSpPr>
            <a:spLocks noGrp="1"/>
          </p:cNvSpPr>
          <p:nvPr>
            <p:ph type="title"/>
          </p:nvPr>
        </p:nvSpPr>
        <p:spPr/>
        <p:txBody>
          <a:bodyPr/>
          <a:lstStyle/>
          <a:p>
            <a:r>
              <a:rPr lang="en-US" altLang="en-US" sz="4000" b="1"/>
              <a:t>Interest Rates on Bank Deposits</a:t>
            </a:r>
            <a:br>
              <a:rPr lang="en-US" altLang="en-US" sz="4000" b="1"/>
            </a:br>
            <a:r>
              <a:rPr lang="en-US" altLang="en-US" sz="4000" b="1"/>
              <a:t>v Loans, 1990-2020</a:t>
            </a:r>
            <a:endParaRPr lang="en-US" sz="4000" b="1"/>
          </a:p>
        </p:txBody>
      </p:sp>
      <p:sp>
        <p:nvSpPr>
          <p:cNvPr id="3" name="Content Placeholder 2">
            <a:extLst>
              <a:ext uri="{FF2B5EF4-FFF2-40B4-BE49-F238E27FC236}">
                <a16:creationId xmlns:a16="http://schemas.microsoft.com/office/drawing/2014/main" id="{FF74E239-5A6E-4DE8-B18A-FB941F5F710B}"/>
              </a:ext>
            </a:extLst>
          </p:cNvPr>
          <p:cNvSpPr>
            <a:spLocks noGrp="1"/>
          </p:cNvSpPr>
          <p:nvPr>
            <p:ph idx="1"/>
          </p:nvPr>
        </p:nvSpPr>
        <p:spPr>
          <a:xfrm>
            <a:off x="628650" y="1752600"/>
            <a:ext cx="7829550" cy="3566605"/>
          </a:xfrm>
        </p:spPr>
        <p:txBody>
          <a:bodyPr/>
          <a:lstStyle/>
          <a:p>
            <a:r>
              <a:rPr lang="en-US" dirty="0">
                <a:latin typeface="Times New Roman" panose="02020603050405020304" pitchFamily="18" charset="0"/>
                <a:cs typeface="Times New Roman" panose="02020603050405020304" pitchFamily="18" charset="0"/>
              </a:rPr>
              <a:t>Banks charge more interest for loans than they pay for deposits. The difference pays the banks’ expenses &amp; produces profits.</a:t>
            </a:r>
          </a:p>
        </p:txBody>
      </p:sp>
      <p:pic>
        <p:nvPicPr>
          <p:cNvPr id="6" name="Picture 5">
            <a:extLst>
              <a:ext uri="{FF2B5EF4-FFF2-40B4-BE49-F238E27FC236}">
                <a16:creationId xmlns:a16="http://schemas.microsoft.com/office/drawing/2014/main" id="{A0384CFD-CAB1-4E04-902C-84F3EEB70CD1}"/>
              </a:ext>
            </a:extLst>
          </p:cNvPr>
          <p:cNvPicPr>
            <a:picLocks noChangeAspect="1"/>
          </p:cNvPicPr>
          <p:nvPr/>
        </p:nvPicPr>
        <p:blipFill>
          <a:blip r:embed="rId3"/>
          <a:stretch>
            <a:fillRect/>
          </a:stretch>
        </p:blipFill>
        <p:spPr>
          <a:xfrm>
            <a:off x="1307334" y="3480118"/>
            <a:ext cx="6388866" cy="3149282"/>
          </a:xfrm>
          <a:prstGeom prst="rect">
            <a:avLst/>
          </a:prstGeom>
        </p:spPr>
      </p:pic>
      <p:sp>
        <p:nvSpPr>
          <p:cNvPr id="4" name="Slide Number Placeholder 3">
            <a:extLst>
              <a:ext uri="{FF2B5EF4-FFF2-40B4-BE49-F238E27FC236}">
                <a16:creationId xmlns:a16="http://schemas.microsoft.com/office/drawing/2014/main" id="{BC1CC325-946B-4F0F-ABB8-0C0BCDF8A964}"/>
              </a:ext>
            </a:extLst>
          </p:cNvPr>
          <p:cNvSpPr>
            <a:spLocks noGrp="1"/>
          </p:cNvSpPr>
          <p:nvPr>
            <p:ph type="sldNum" sz="quarter" idx="12"/>
          </p:nvPr>
        </p:nvSpPr>
        <p:spPr/>
        <p:txBody>
          <a:bodyPr/>
          <a:lstStyle/>
          <a:p>
            <a:pPr>
              <a:defRPr/>
            </a:pPr>
            <a:fld id="{34D6A8A7-5109-4035-A6F9-3284B529B11C}" type="slidenum">
              <a:rPr lang="en-US" smtClean="0"/>
              <a:pPr>
                <a:defRPr/>
              </a:pPr>
              <a:t>17</a:t>
            </a:fld>
            <a:endParaRPr lang="en-US"/>
          </a:p>
        </p:txBody>
      </p:sp>
    </p:spTree>
    <p:extLst>
      <p:ext uri="{BB962C8B-B14F-4D97-AF65-F5344CB8AC3E}">
        <p14:creationId xmlns:p14="http://schemas.microsoft.com/office/powerpoint/2010/main" val="1140774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a:xfrm>
            <a:off x="457200" y="228601"/>
            <a:ext cx="8229600" cy="914400"/>
          </a:xfrm>
        </p:spPr>
        <p:txBody>
          <a:bodyPr/>
          <a:lstStyle/>
          <a:p>
            <a:pPr>
              <a:defRPr/>
            </a:pPr>
            <a:r>
              <a:rPr lang="en-US" sz="4000" b="1">
                <a:ea typeface="MS PGothic" charset="0"/>
                <a:cs typeface="+mj-cs"/>
              </a:rPr>
              <a:t>Fractional Reserve Banking</a:t>
            </a:r>
          </a:p>
        </p:txBody>
      </p:sp>
      <p:sp>
        <p:nvSpPr>
          <p:cNvPr id="47106" name="Content Placeholder 2"/>
          <p:cNvSpPr>
            <a:spLocks noGrp="1"/>
          </p:cNvSpPr>
          <p:nvPr>
            <p:ph idx="4294967295"/>
          </p:nvPr>
        </p:nvSpPr>
        <p:spPr>
          <a:xfrm>
            <a:off x="457200" y="1712913"/>
            <a:ext cx="8229600" cy="4895850"/>
          </a:xfrm>
        </p:spPr>
        <p:txBody>
          <a:bodyPr/>
          <a:lstStyle/>
          <a:p>
            <a:r>
              <a:rPr lang="en-US" altLang="en-US" sz="2800">
                <a:latin typeface="Arial" panose="020B0604020202020204" pitchFamily="34" charset="0"/>
              </a:rPr>
              <a:t>Figure 30.5 here</a:t>
            </a:r>
          </a:p>
        </p:txBody>
      </p:sp>
      <p:pic>
        <p:nvPicPr>
          <p:cNvPr id="47107" name="Picture 2" descr="FIG17"/>
          <p:cNvPicPr>
            <a:picLocks noChangeAspect="1" noChangeArrowheads="1"/>
          </p:cNvPicPr>
          <p:nvPr/>
        </p:nvPicPr>
        <p:blipFill>
          <a:blip r:embed="rId3">
            <a:extLst>
              <a:ext uri="{28A0092B-C50C-407E-A947-70E740481C1C}">
                <a14:useLocalDpi xmlns:a14="http://schemas.microsoft.com/office/drawing/2010/main" val="0"/>
              </a:ext>
            </a:extLst>
          </a:blip>
          <a:srcRect t="6453"/>
          <a:stretch>
            <a:fillRect/>
          </a:stretch>
        </p:blipFill>
        <p:spPr bwMode="auto">
          <a:xfrm>
            <a:off x="11113" y="1549400"/>
            <a:ext cx="9132887" cy="530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205BC058-D89C-4BE0-9C6B-70077269F0DC}"/>
              </a:ext>
            </a:extLst>
          </p:cNvPr>
          <p:cNvSpPr>
            <a:spLocks noGrp="1"/>
          </p:cNvSpPr>
          <p:nvPr>
            <p:ph type="sldNum" sz="quarter" idx="12"/>
          </p:nvPr>
        </p:nvSpPr>
        <p:spPr/>
        <p:txBody>
          <a:bodyPr/>
          <a:lstStyle/>
          <a:p>
            <a:pPr>
              <a:defRPr/>
            </a:pPr>
            <a:fld id="{34D6A8A7-5109-4035-A6F9-3284B529B11C}" type="slidenum">
              <a:rPr lang="en-US" smtClean="0"/>
              <a:pPr>
                <a:defRPr/>
              </a:pPr>
              <a:t>18</a:t>
            </a:fld>
            <a:endParaRPr lang="en-US"/>
          </a:p>
        </p:txBody>
      </p:sp>
    </p:spTree>
    <p:extLst>
      <p:ext uri="{BB962C8B-B14F-4D97-AF65-F5344CB8AC3E}">
        <p14:creationId xmlns:p14="http://schemas.microsoft.com/office/powerpoint/2010/main" val="23375885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a:xfrm>
            <a:off x="352604" y="215900"/>
            <a:ext cx="8410396" cy="1384300"/>
          </a:xfrm>
        </p:spPr>
        <p:txBody>
          <a:bodyPr/>
          <a:lstStyle/>
          <a:p>
            <a:pPr marL="320040" indent="-320040" eaLnBrk="1" fontAlgn="auto" hangingPunct="1">
              <a:spcAft>
                <a:spcPts val="0"/>
              </a:spcAft>
              <a:buClr>
                <a:schemeClr val="accent6">
                  <a:lumMod val="75000"/>
                </a:schemeClr>
              </a:buClr>
              <a:defRPr/>
            </a:pPr>
            <a:r>
              <a:rPr lang="en-US" altLang="en-US" sz="4000" b="1">
                <a:ea typeface="+mj-ea"/>
                <a:cs typeface="+mj-cs"/>
              </a:rPr>
              <a:t>The Relationship Between </a:t>
            </a:r>
            <a:br>
              <a:rPr lang="en-US" altLang="en-US" sz="4000" b="1">
                <a:ea typeface="+mj-ea"/>
                <a:cs typeface="+mj-cs"/>
              </a:rPr>
            </a:br>
            <a:r>
              <a:rPr lang="en-US" altLang="en-US" sz="4000" b="1">
                <a:ea typeface="+mj-ea"/>
                <a:cs typeface="+mj-cs"/>
              </a:rPr>
              <a:t>Reserves and Total Deposits</a:t>
            </a:r>
          </a:p>
        </p:txBody>
      </p:sp>
      <p:sp>
        <p:nvSpPr>
          <p:cNvPr id="49154" name="Rectangle 3"/>
          <p:cNvSpPr>
            <a:spLocks noGrp="1" noChangeArrowheads="1"/>
          </p:cNvSpPr>
          <p:nvPr>
            <p:ph sz="quarter" idx="4294967295"/>
          </p:nvPr>
        </p:nvSpPr>
        <p:spPr>
          <a:xfrm>
            <a:off x="460872" y="5849938"/>
            <a:ext cx="8105596" cy="779462"/>
          </a:xfrm>
          <a:prstGeom prst="rect">
            <a:avLst/>
          </a:prstGeom>
        </p:spPr>
        <p:txBody>
          <a:bodyPr/>
          <a:lstStyle/>
          <a:p>
            <a:pPr eaLnBrk="1" hangingPunct="1"/>
            <a:r>
              <a:rPr lang="en-US" altLang="en-US">
                <a:latin typeface="Times New Roman" panose="02020603050405020304" pitchFamily="18" charset="0"/>
                <a:cs typeface="Times New Roman" panose="02020603050405020304" pitchFamily="18" charset="0"/>
              </a:rPr>
              <a:t>What will a bank do with its excess reserves?</a:t>
            </a:r>
          </a:p>
        </p:txBody>
      </p:sp>
      <p:pic>
        <p:nvPicPr>
          <p:cNvPr id="4915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62162" y="1746297"/>
            <a:ext cx="4948238" cy="4002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CF70295C-B79E-4963-A164-7F4B3820B7DD}"/>
              </a:ext>
            </a:extLst>
          </p:cNvPr>
          <p:cNvSpPr>
            <a:spLocks noGrp="1"/>
          </p:cNvSpPr>
          <p:nvPr>
            <p:ph type="sldNum" sz="quarter" idx="12"/>
          </p:nvPr>
        </p:nvSpPr>
        <p:spPr/>
        <p:txBody>
          <a:bodyPr/>
          <a:lstStyle/>
          <a:p>
            <a:pPr>
              <a:defRPr/>
            </a:pPr>
            <a:fld id="{34D6A8A7-5109-4035-A6F9-3284B529B11C}" type="slidenum">
              <a:rPr lang="en-US" smtClean="0"/>
              <a:pPr>
                <a:defRPr/>
              </a:pPr>
              <a:t>19</a:t>
            </a:fld>
            <a:endParaRPr lang="en-US"/>
          </a:p>
        </p:txBody>
      </p:sp>
    </p:spTree>
    <p:extLst>
      <p:ext uri="{BB962C8B-B14F-4D97-AF65-F5344CB8AC3E}">
        <p14:creationId xmlns:p14="http://schemas.microsoft.com/office/powerpoint/2010/main" val="3304795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a:xfrm>
            <a:off x="457200" y="304801"/>
            <a:ext cx="8229600" cy="838200"/>
          </a:xfrm>
        </p:spPr>
        <p:txBody>
          <a:bodyPr/>
          <a:lstStyle/>
          <a:p>
            <a:r>
              <a:rPr lang="en-US" altLang="en-US" sz="4000" b="1"/>
              <a:t>Big Questions</a:t>
            </a:r>
          </a:p>
        </p:txBody>
      </p:sp>
      <p:sp>
        <p:nvSpPr>
          <p:cNvPr id="14338" name="Content Placeholder 2"/>
          <p:cNvSpPr>
            <a:spLocks noGrp="1"/>
          </p:cNvSpPr>
          <p:nvPr>
            <p:ph idx="1"/>
          </p:nvPr>
        </p:nvSpPr>
        <p:spPr>
          <a:xfrm>
            <a:off x="457200" y="1295401"/>
            <a:ext cx="8229600" cy="5060950"/>
          </a:xfrm>
        </p:spPr>
        <p:txBody>
          <a:bodyPr/>
          <a:lstStyle/>
          <a:p>
            <a:pPr marL="514350" indent="-514350">
              <a:buFont typeface="Calibri" panose="020F0502020204030204" pitchFamily="34" charset="0"/>
              <a:buAutoNum type="arabicPeriod"/>
            </a:pPr>
            <a:r>
              <a:rPr lang="en-US" altLang="en-US" sz="3200">
                <a:latin typeface="Times New Roman" panose="02020603050405020304" pitchFamily="18" charset="0"/>
                <a:cs typeface="Times New Roman" panose="02020603050405020304" pitchFamily="18" charset="0"/>
              </a:rPr>
              <a:t>What is money?</a:t>
            </a:r>
          </a:p>
          <a:p>
            <a:pPr marL="514350" indent="-514350">
              <a:buFont typeface="Calibri" panose="020F0502020204030204" pitchFamily="34" charset="0"/>
              <a:buAutoNum type="arabicPeriod"/>
            </a:pPr>
            <a:r>
              <a:rPr lang="en-US" altLang="en-US" sz="3200">
                <a:latin typeface="Times New Roman" panose="02020603050405020304" pitchFamily="18" charset="0"/>
                <a:cs typeface="Times New Roman" panose="02020603050405020304" pitchFamily="18" charset="0"/>
              </a:rPr>
              <a:t>How do banks create money?</a:t>
            </a:r>
          </a:p>
          <a:p>
            <a:pPr marL="514350" indent="-514350">
              <a:buFont typeface="Calibri" panose="020F0502020204030204" pitchFamily="34" charset="0"/>
              <a:buAutoNum type="arabicPeriod"/>
            </a:pPr>
            <a:r>
              <a:rPr lang="en-US" altLang="en-US" sz="3200">
                <a:latin typeface="Times New Roman" panose="02020603050405020304" pitchFamily="18" charset="0"/>
                <a:cs typeface="Times New Roman" panose="02020603050405020304" pitchFamily="18" charset="0"/>
              </a:rPr>
              <a:t>How does the Federal Reserve implement monetary policy?</a:t>
            </a:r>
          </a:p>
        </p:txBody>
      </p:sp>
      <p:sp>
        <p:nvSpPr>
          <p:cNvPr id="2" name="Slide Number Placeholder 1">
            <a:extLst>
              <a:ext uri="{FF2B5EF4-FFF2-40B4-BE49-F238E27FC236}">
                <a16:creationId xmlns:a16="http://schemas.microsoft.com/office/drawing/2014/main" id="{30E23E40-1546-4A21-805D-AD60EC49FBEB}"/>
              </a:ext>
            </a:extLst>
          </p:cNvPr>
          <p:cNvSpPr>
            <a:spLocks noGrp="1"/>
          </p:cNvSpPr>
          <p:nvPr>
            <p:ph type="sldNum" sz="quarter" idx="12"/>
          </p:nvPr>
        </p:nvSpPr>
        <p:spPr/>
        <p:txBody>
          <a:bodyPr/>
          <a:lstStyle/>
          <a:p>
            <a:pPr>
              <a:defRPr/>
            </a:pPr>
            <a:fld id="{34D6A8A7-5109-4035-A6F9-3284B529B11C}" type="slidenum">
              <a:rPr lang="en-US" smtClean="0"/>
              <a:pPr>
                <a:defRPr/>
              </a:pPr>
              <a:t>2</a:t>
            </a:fld>
            <a:endParaRPr lang="en-US"/>
          </a:p>
        </p:txBody>
      </p:sp>
    </p:spTree>
    <p:extLst>
      <p:ext uri="{BB962C8B-B14F-4D97-AF65-F5344CB8AC3E}">
        <p14:creationId xmlns:p14="http://schemas.microsoft.com/office/powerpoint/2010/main" val="2359678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438"/>
            <a:ext cx="8229600" cy="868362"/>
          </a:xfrm>
        </p:spPr>
        <p:txBody>
          <a:bodyPr/>
          <a:lstStyle/>
          <a:p>
            <a:r>
              <a:rPr lang="en-US" sz="4000" b="1"/>
              <a:t>It’s a Wonderful Life</a:t>
            </a:r>
          </a:p>
        </p:txBody>
      </p:sp>
      <p:sp>
        <p:nvSpPr>
          <p:cNvPr id="3" name="Content Placeholder 2"/>
          <p:cNvSpPr>
            <a:spLocks noGrp="1"/>
          </p:cNvSpPr>
          <p:nvPr>
            <p:ph idx="1"/>
          </p:nvPr>
        </p:nvSpPr>
        <p:spPr>
          <a:xfrm>
            <a:off x="381000" y="5562600"/>
            <a:ext cx="8458200" cy="1066800"/>
          </a:xfrm>
        </p:spPr>
        <p:txBody>
          <a:bodyPr/>
          <a:lstStyle/>
          <a:p>
            <a:r>
              <a:rPr lang="en-US" sz="2400" b="1" dirty="0">
                <a:latin typeface="Times New Roman" panose="02020603050405020304" pitchFamily="18" charset="0"/>
                <a:cs typeface="Times New Roman" panose="02020603050405020304" pitchFamily="18" charset="0"/>
              </a:rPr>
              <a:t>What would stop people from running to the bank? </a:t>
            </a:r>
          </a:p>
          <a:p>
            <a:r>
              <a:rPr lang="en-US" sz="2400" b="1" dirty="0">
                <a:latin typeface="Times New Roman" panose="02020603050405020304" pitchFamily="18" charset="0"/>
                <a:cs typeface="Times New Roman" panose="02020603050405020304" pitchFamily="18" charset="0"/>
              </a:rPr>
              <a:t>Answer: deposit insurance</a:t>
            </a:r>
            <a:endParaRPr lang="en-US" sz="2400" b="1" dirty="0">
              <a:solidFill>
                <a:srgbClr val="FF0000"/>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C6C4E9F-770D-4EA0-84B2-2766F1EDB8A2}"/>
              </a:ext>
            </a:extLst>
          </p:cNvPr>
          <p:cNvSpPr>
            <a:spLocks noGrp="1"/>
          </p:cNvSpPr>
          <p:nvPr>
            <p:ph type="sldNum" sz="quarter" idx="12"/>
          </p:nvPr>
        </p:nvSpPr>
        <p:spPr/>
        <p:txBody>
          <a:bodyPr/>
          <a:lstStyle/>
          <a:p>
            <a:pPr>
              <a:defRPr/>
            </a:pPr>
            <a:fld id="{34D6A8A7-5109-4035-A6F9-3284B529B11C}" type="slidenum">
              <a:rPr lang="en-US" smtClean="0"/>
              <a:pPr>
                <a:defRPr/>
              </a:pPr>
              <a:t>20</a:t>
            </a:fld>
            <a:endParaRPr lang="en-US"/>
          </a:p>
        </p:txBody>
      </p:sp>
    </p:spTree>
    <p:extLst>
      <p:ext uri="{BB962C8B-B14F-4D97-AF65-F5344CB8AC3E}">
        <p14:creationId xmlns:p14="http://schemas.microsoft.com/office/powerpoint/2010/main" val="3229617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DBB4C-7E9F-4859-A78A-6C4CB11C44A1}"/>
              </a:ext>
            </a:extLst>
          </p:cNvPr>
          <p:cNvSpPr>
            <a:spLocks noGrp="1"/>
          </p:cNvSpPr>
          <p:nvPr>
            <p:ph type="title"/>
          </p:nvPr>
        </p:nvSpPr>
        <p:spPr>
          <a:xfrm>
            <a:off x="457200" y="274638"/>
            <a:ext cx="8229600" cy="868362"/>
          </a:xfrm>
        </p:spPr>
        <p:txBody>
          <a:bodyPr/>
          <a:lstStyle/>
          <a:p>
            <a:r>
              <a:rPr lang="en-US" altLang="en-US" sz="4000" b="1"/>
              <a:t>Moral Hazard and the FDIC</a:t>
            </a:r>
            <a:endParaRPr lang="en-US" sz="4000" b="1"/>
          </a:p>
        </p:txBody>
      </p:sp>
      <p:sp>
        <p:nvSpPr>
          <p:cNvPr id="3" name="Content Placeholder 2">
            <a:extLst>
              <a:ext uri="{FF2B5EF4-FFF2-40B4-BE49-F238E27FC236}">
                <a16:creationId xmlns:a16="http://schemas.microsoft.com/office/drawing/2014/main" id="{5D3129D7-851C-4C7D-AD8B-9FC36C081F03}"/>
              </a:ext>
            </a:extLst>
          </p:cNvPr>
          <p:cNvSpPr>
            <a:spLocks noGrp="1"/>
          </p:cNvSpPr>
          <p:nvPr>
            <p:ph idx="1"/>
          </p:nvPr>
        </p:nvSpPr>
        <p:spPr>
          <a:xfrm>
            <a:off x="628650" y="1524000"/>
            <a:ext cx="7905750" cy="5059362"/>
          </a:xfrm>
        </p:spPr>
        <p:txBody>
          <a:bodyPr/>
          <a:lstStyle/>
          <a:p>
            <a:r>
              <a:rPr lang="en-US" dirty="0">
                <a:latin typeface="Times New Roman" panose="02020603050405020304" pitchFamily="18" charset="0"/>
                <a:cs typeface="Times New Roman" panose="02020603050405020304" pitchFamily="18" charset="0"/>
              </a:rPr>
              <a:t>Between 1929-33, 9,000 banks failed.</a:t>
            </a:r>
          </a:p>
          <a:p>
            <a:r>
              <a:rPr lang="en-US" dirty="0">
                <a:latin typeface="Times New Roman" panose="02020603050405020304" pitchFamily="18" charset="0"/>
                <a:cs typeface="Times New Roman" panose="02020603050405020304" pitchFamily="18" charset="0"/>
              </a:rPr>
              <a:t>In 1933, the U.S. government instituted federal deposit insurance through the </a:t>
            </a:r>
            <a:r>
              <a:rPr lang="en-US" dirty="0">
                <a:solidFill>
                  <a:schemeClr val="accent2"/>
                </a:solidFill>
                <a:latin typeface="Times New Roman" panose="02020603050405020304" pitchFamily="18" charset="0"/>
                <a:cs typeface="Times New Roman" panose="02020603050405020304" pitchFamily="18" charset="0"/>
              </a:rPr>
              <a:t>Federal Deposit Insurance Corporation (FDIC)</a:t>
            </a:r>
            <a:r>
              <a:rPr lang="en-US" dirty="0">
                <a:latin typeface="Times New Roman" panose="02020603050405020304" pitchFamily="18" charset="0"/>
                <a:cs typeface="Times New Roman" panose="02020603050405020304" pitchFamily="18" charset="0"/>
              </a:rPr>
              <a:t>:</a:t>
            </a:r>
            <a:endParaRPr lang="en-US" dirty="0">
              <a:solidFill>
                <a:schemeClr val="accent2"/>
              </a:solidFill>
              <a:latin typeface="Times New Roman" panose="02020603050405020304" pitchFamily="18" charset="0"/>
              <a:cs typeface="Times New Roman" panose="02020603050405020304" pitchFamily="18" charset="0"/>
            </a:endParaRPr>
          </a:p>
          <a:p>
            <a:pPr marL="346472" lvl="1" indent="-177404"/>
            <a:r>
              <a:rPr lang="en-US" dirty="0">
                <a:latin typeface="Times New Roman" panose="02020603050405020304" pitchFamily="18" charset="0"/>
                <a:cs typeface="Times New Roman" panose="02020603050405020304" pitchFamily="18" charset="0"/>
              </a:rPr>
              <a:t>Government program that insures your bank deposits.</a:t>
            </a:r>
          </a:p>
          <a:p>
            <a:pPr marL="346472" lvl="1" indent="-177404"/>
            <a:r>
              <a:rPr lang="en-US" dirty="0">
                <a:latin typeface="Times New Roman" panose="02020603050405020304" pitchFamily="18" charset="0"/>
                <a:cs typeface="Times New Roman" panose="02020603050405020304" pitchFamily="18" charset="0"/>
              </a:rPr>
              <a:t>Goal: increase bank stability, decrease bank runs.</a:t>
            </a:r>
          </a:p>
          <a:p>
            <a:pPr marL="346472" lvl="1" indent="-177404"/>
            <a:r>
              <a:rPr lang="en-US" dirty="0">
                <a:latin typeface="Times New Roman" panose="02020603050405020304" pitchFamily="18" charset="0"/>
                <a:cs typeface="Times New Roman" panose="02020603050405020304" pitchFamily="18" charset="0"/>
              </a:rPr>
              <a:t>Created moral hazard situation:</a:t>
            </a:r>
          </a:p>
          <a:p>
            <a:pPr marL="596504" lvl="2" indent="-169069"/>
            <a:r>
              <a:rPr lang="en-US" b="1" dirty="0">
                <a:solidFill>
                  <a:srgbClr val="C00000"/>
                </a:solidFill>
                <a:latin typeface="Times New Roman" panose="02020603050405020304" pitchFamily="18" charset="0"/>
                <a:cs typeface="Times New Roman" panose="02020603050405020304" pitchFamily="18" charset="0"/>
              </a:rPr>
              <a:t>Moral hazard</a:t>
            </a:r>
            <a:r>
              <a:rPr lang="en-US" dirty="0">
                <a:latin typeface="Times New Roman" panose="02020603050405020304" pitchFamily="18" charset="0"/>
                <a:cs typeface="Times New Roman" panose="02020603050405020304" pitchFamily="18" charset="0"/>
              </a:rPr>
              <a:t>: lack of an incentive to guard against</a:t>
            </a:r>
          </a:p>
        </p:txBody>
      </p:sp>
      <p:sp>
        <p:nvSpPr>
          <p:cNvPr id="4" name="Slide Number Placeholder 3">
            <a:extLst>
              <a:ext uri="{FF2B5EF4-FFF2-40B4-BE49-F238E27FC236}">
                <a16:creationId xmlns:a16="http://schemas.microsoft.com/office/drawing/2014/main" id="{D31F4099-B19F-4019-848A-4A550C029A83}"/>
              </a:ext>
            </a:extLst>
          </p:cNvPr>
          <p:cNvSpPr>
            <a:spLocks noGrp="1"/>
          </p:cNvSpPr>
          <p:nvPr>
            <p:ph type="sldNum" sz="quarter" idx="12"/>
          </p:nvPr>
        </p:nvSpPr>
        <p:spPr/>
        <p:txBody>
          <a:bodyPr/>
          <a:lstStyle/>
          <a:p>
            <a:pPr>
              <a:defRPr/>
            </a:pPr>
            <a:fld id="{34D6A8A7-5109-4035-A6F9-3284B529B11C}" type="slidenum">
              <a:rPr lang="en-US" smtClean="0"/>
              <a:pPr>
                <a:defRPr/>
              </a:pPr>
              <a:t>21</a:t>
            </a:fld>
            <a:endParaRPr lang="en-US"/>
          </a:p>
        </p:txBody>
      </p:sp>
    </p:spTree>
    <p:extLst>
      <p:ext uri="{BB962C8B-B14F-4D97-AF65-F5344CB8AC3E}">
        <p14:creationId xmlns:p14="http://schemas.microsoft.com/office/powerpoint/2010/main" val="3357184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ADA22-E43C-64E1-F2A3-BB5E81DE48E7}"/>
              </a:ext>
            </a:extLst>
          </p:cNvPr>
          <p:cNvSpPr>
            <a:spLocks noGrp="1"/>
          </p:cNvSpPr>
          <p:nvPr>
            <p:ph type="title"/>
          </p:nvPr>
        </p:nvSpPr>
        <p:spPr>
          <a:xfrm>
            <a:off x="457200" y="274638"/>
            <a:ext cx="8229600" cy="869281"/>
          </a:xfrm>
        </p:spPr>
        <p:txBody>
          <a:bodyPr/>
          <a:lstStyle/>
          <a:p>
            <a:r>
              <a:rPr lang="en-US" sz="4000" b="1"/>
              <a:t>Silicon Valley Bank Collapse</a:t>
            </a:r>
          </a:p>
        </p:txBody>
      </p:sp>
      <p:sp>
        <p:nvSpPr>
          <p:cNvPr id="4" name="Slide Number Placeholder 3">
            <a:extLst>
              <a:ext uri="{FF2B5EF4-FFF2-40B4-BE49-F238E27FC236}">
                <a16:creationId xmlns:a16="http://schemas.microsoft.com/office/drawing/2014/main" id="{EB8E3904-16CA-33C9-79E6-376ECFA70762}"/>
              </a:ext>
            </a:extLst>
          </p:cNvPr>
          <p:cNvSpPr>
            <a:spLocks noGrp="1"/>
          </p:cNvSpPr>
          <p:nvPr>
            <p:ph type="sldNum" sz="quarter" idx="12"/>
          </p:nvPr>
        </p:nvSpPr>
        <p:spPr/>
        <p:txBody>
          <a:bodyPr/>
          <a:lstStyle/>
          <a:p>
            <a:pPr>
              <a:defRPr/>
            </a:pPr>
            <a:fld id="{34D6A8A7-5109-4035-A6F9-3284B529B11C}" type="slidenum">
              <a:rPr lang="en-US" smtClean="0"/>
              <a:pPr>
                <a:defRPr/>
              </a:pPr>
              <a:t>22</a:t>
            </a:fld>
            <a:endParaRPr lang="en-US"/>
          </a:p>
        </p:txBody>
      </p:sp>
    </p:spTree>
    <p:extLst>
      <p:ext uri="{BB962C8B-B14F-4D97-AF65-F5344CB8AC3E}">
        <p14:creationId xmlns:p14="http://schemas.microsoft.com/office/powerpoint/2010/main" val="5831540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381000" y="228600"/>
            <a:ext cx="8305800" cy="967800"/>
          </a:xfrm>
        </p:spPr>
        <p:txBody>
          <a:bodyPr/>
          <a:lstStyle/>
          <a:p>
            <a:pPr>
              <a:defRPr/>
            </a:pPr>
            <a:r>
              <a:rPr lang="en-US" sz="4000" b="1">
                <a:ea typeface="MS PGothic" charset="0"/>
                <a:cs typeface="+mj-cs"/>
              </a:rPr>
              <a:t>Which do you prefer? </a:t>
            </a:r>
          </a:p>
        </p:txBody>
      </p:sp>
      <p:sp>
        <p:nvSpPr>
          <p:cNvPr id="52226" name="TextBox 1"/>
          <p:cNvSpPr txBox="1">
            <a:spLocks noChangeArrowheads="1"/>
          </p:cNvSpPr>
          <p:nvPr/>
        </p:nvSpPr>
        <p:spPr bwMode="auto">
          <a:xfrm>
            <a:off x="381000" y="1460242"/>
            <a:ext cx="8382000"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chemeClr val="tx1"/>
                </a:solidFill>
                <a:latin typeface="Arial" panose="020B0604020202020204" pitchFamily="34" charset="0"/>
                <a:ea typeface="MS PGothic" panose="020B0600070205080204" pitchFamily="34" charset="-128"/>
              </a:defRPr>
            </a:lvl1pPr>
            <a:lvl2pPr marL="742950" indent="-285750">
              <a:defRPr sz="2000" b="1">
                <a:solidFill>
                  <a:schemeClr val="tx1"/>
                </a:solidFill>
                <a:latin typeface="Arial" panose="020B0604020202020204" pitchFamily="34" charset="0"/>
                <a:ea typeface="MS PGothic" panose="020B0600070205080204" pitchFamily="34" charset="-128"/>
              </a:defRPr>
            </a:lvl2pPr>
            <a:lvl3pPr marL="1143000" indent="-228600">
              <a:defRPr sz="2000" b="1">
                <a:solidFill>
                  <a:schemeClr val="tx1"/>
                </a:solidFill>
                <a:latin typeface="Arial" panose="020B0604020202020204" pitchFamily="34" charset="0"/>
                <a:ea typeface="MS PGothic" panose="020B0600070205080204" pitchFamily="34" charset="-128"/>
              </a:defRPr>
            </a:lvl3pPr>
            <a:lvl4pPr marL="1600200" indent="-228600">
              <a:defRPr sz="2000" b="1">
                <a:solidFill>
                  <a:schemeClr val="tx1"/>
                </a:solidFill>
                <a:latin typeface="Arial" panose="020B0604020202020204" pitchFamily="34" charset="0"/>
                <a:ea typeface="MS PGothic" panose="020B0600070205080204" pitchFamily="34" charset="-128"/>
              </a:defRPr>
            </a:lvl4pPr>
            <a:lvl5pPr marL="2057400" indent="-228600">
              <a:defRPr sz="20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0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0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0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000" b="1">
                <a:solidFill>
                  <a:schemeClr val="tx1"/>
                </a:solidFill>
                <a:latin typeface="Arial" panose="020B0604020202020204" pitchFamily="34" charset="0"/>
                <a:ea typeface="MS PGothic" panose="020B0600070205080204" pitchFamily="34" charset="-128"/>
              </a:defRPr>
            </a:lvl9pPr>
          </a:lstStyle>
          <a:p>
            <a:r>
              <a:rPr lang="en-US" altLang="en-US" sz="3200" dirty="0">
                <a:latin typeface="Times New Roman" panose="02020603050405020304" pitchFamily="18" charset="0"/>
                <a:cs typeface="Times New Roman" panose="02020603050405020304" pitchFamily="18" charset="0"/>
              </a:rPr>
              <a:t>Bank A:</a:t>
            </a:r>
          </a:p>
          <a:p>
            <a:pPr marL="457200" indent="-457200">
              <a:buFont typeface="Arial" panose="020B0604020202020204" pitchFamily="34" charset="0"/>
              <a:buChar char="•"/>
            </a:pPr>
            <a:r>
              <a:rPr lang="en-US" altLang="en-US" sz="3200" b="0" dirty="0">
                <a:latin typeface="Times New Roman" panose="02020603050405020304" pitchFamily="18" charset="0"/>
                <a:cs typeface="Times New Roman" panose="02020603050405020304" pitchFamily="18" charset="0"/>
              </a:rPr>
              <a:t>Prudently invests your deposits in safe investments.</a:t>
            </a:r>
            <a:endParaRPr lang="en-US" altLang="en-US" sz="32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en-US" sz="3200" b="0" dirty="0">
                <a:latin typeface="Times New Roman" panose="02020603050405020304" pitchFamily="18" charset="0"/>
                <a:cs typeface="Times New Roman" panose="02020603050405020304" pitchFamily="18" charset="0"/>
              </a:rPr>
              <a:t>Returns a relatively low </a:t>
            </a:r>
            <a:r>
              <a:rPr lang="en-US" altLang="en-US" sz="3200" b="0" dirty="0" err="1">
                <a:latin typeface="Times New Roman" panose="02020603050405020304" pitchFamily="18" charset="0"/>
                <a:cs typeface="Times New Roman" panose="02020603050405020304" pitchFamily="18" charset="0"/>
              </a:rPr>
              <a:t>iel</a:t>
            </a:r>
            <a:r>
              <a:rPr lang="en-US" altLang="en-US" sz="3200" b="0" dirty="0">
                <a:latin typeface="Times New Roman" panose="02020603050405020304" pitchFamily="18" charset="0"/>
                <a:cs typeface="Times New Roman" panose="02020603050405020304" pitchFamily="18" charset="0"/>
              </a:rPr>
              <a:t>..</a:t>
            </a:r>
            <a:endParaRPr lang="en-US" altLang="en-US" sz="3200" dirty="0">
              <a:latin typeface="Times New Roman" panose="02020603050405020304" pitchFamily="18" charset="0"/>
              <a:cs typeface="Times New Roman" panose="02020603050405020304" pitchFamily="18" charset="0"/>
            </a:endParaRPr>
          </a:p>
          <a:p>
            <a:endParaRPr lang="en-US" altLang="en-US" sz="3200" dirty="0">
              <a:latin typeface="Times New Roman" panose="02020603050405020304" pitchFamily="18" charset="0"/>
              <a:cs typeface="Times New Roman" panose="02020603050405020304" pitchFamily="18" charset="0"/>
            </a:endParaRPr>
          </a:p>
          <a:p>
            <a:r>
              <a:rPr lang="en-US" altLang="en-US" sz="3200" dirty="0">
                <a:latin typeface="Times New Roman" panose="02020603050405020304" pitchFamily="18" charset="0"/>
                <a:cs typeface="Times New Roman" panose="02020603050405020304" pitchFamily="18" charset="0"/>
              </a:rPr>
              <a:t>Bank B:</a:t>
            </a:r>
          </a:p>
          <a:p>
            <a:pPr marL="457200" indent="-457200">
              <a:buFont typeface="Arial" panose="020B0604020202020204" pitchFamily="34" charset="0"/>
              <a:buChar char="•"/>
            </a:pPr>
            <a:r>
              <a:rPr lang="en-US" altLang="en-US" sz="3200" b="0" dirty="0">
                <a:latin typeface="Times New Roman" panose="02020603050405020304" pitchFamily="18" charset="0"/>
                <a:cs typeface="Times New Roman" panose="02020603050405020304" pitchFamily="18" charset="0"/>
              </a:rPr>
              <a:t>Takes</a:t>
            </a:r>
            <a:r>
              <a:rPr lang="en-US" altLang="en-US" sz="3200" dirty="0">
                <a:latin typeface="Times New Roman" panose="02020603050405020304" pitchFamily="18" charset="0"/>
                <a:cs typeface="Times New Roman" panose="02020603050405020304" pitchFamily="18" charset="0"/>
              </a:rPr>
              <a:t> considerable risks </a:t>
            </a:r>
            <a:r>
              <a:rPr lang="en-US" altLang="en-US" sz="3200" b="0" dirty="0">
                <a:latin typeface="Times New Roman" panose="02020603050405020304" pitchFamily="18" charset="0"/>
                <a:cs typeface="Times New Roman" panose="02020603050405020304" pitchFamily="18" charset="0"/>
              </a:rPr>
              <a:t>when it loans out deposits</a:t>
            </a:r>
          </a:p>
          <a:p>
            <a:pPr marL="457200" indent="-457200">
              <a:buFont typeface="Arial" panose="020B0604020202020204" pitchFamily="34" charset="0"/>
              <a:buChar char="•"/>
            </a:pPr>
            <a:r>
              <a:rPr lang="en-US" altLang="en-US" sz="3200" b="0" dirty="0">
                <a:latin typeface="Times New Roman" panose="02020603050405020304" pitchFamily="18" charset="0"/>
                <a:cs typeface="Times New Roman" panose="02020603050405020304" pitchFamily="18" charset="0"/>
              </a:rPr>
              <a:t>Returns a relatively high yield</a:t>
            </a:r>
            <a:endParaRPr lang="en-US" altLang="en-US" sz="3200" dirty="0">
              <a:solidFill>
                <a:srgbClr val="FF0000"/>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en-US" sz="3200" b="0" dirty="0">
                <a:latin typeface="Times New Roman" panose="02020603050405020304" pitchFamily="18" charset="0"/>
                <a:cs typeface="Times New Roman" panose="02020603050405020304" pitchFamily="18" charset="0"/>
              </a:rPr>
              <a:t>Deposits are</a:t>
            </a:r>
            <a:r>
              <a:rPr lang="en-US" altLang="en-US" sz="3200" dirty="0">
                <a:latin typeface="Times New Roman" panose="02020603050405020304" pitchFamily="18" charset="0"/>
                <a:cs typeface="Times New Roman" panose="02020603050405020304" pitchFamily="18" charset="0"/>
              </a:rPr>
              <a:t> insured </a:t>
            </a:r>
            <a:r>
              <a:rPr lang="en-US" altLang="en-US" sz="3200" b="0" dirty="0">
                <a:latin typeface="Times New Roman" panose="02020603050405020304" pitchFamily="18" charset="0"/>
                <a:cs typeface="Times New Roman" panose="02020603050405020304" pitchFamily="18" charset="0"/>
              </a:rPr>
              <a:t>by the FDIC</a:t>
            </a:r>
          </a:p>
        </p:txBody>
      </p:sp>
      <p:sp>
        <p:nvSpPr>
          <p:cNvPr id="2" name="Slide Number Placeholder 1">
            <a:extLst>
              <a:ext uri="{FF2B5EF4-FFF2-40B4-BE49-F238E27FC236}">
                <a16:creationId xmlns:a16="http://schemas.microsoft.com/office/drawing/2014/main" id="{1DB3B94F-F800-4C5E-8619-321DDCC84C53}"/>
              </a:ext>
            </a:extLst>
          </p:cNvPr>
          <p:cNvSpPr>
            <a:spLocks noGrp="1"/>
          </p:cNvSpPr>
          <p:nvPr>
            <p:ph type="sldNum" sz="quarter" idx="12"/>
          </p:nvPr>
        </p:nvSpPr>
        <p:spPr/>
        <p:txBody>
          <a:bodyPr/>
          <a:lstStyle/>
          <a:p>
            <a:pPr>
              <a:defRPr/>
            </a:pPr>
            <a:fld id="{34D6A8A7-5109-4035-A6F9-3284B529B11C}" type="slidenum">
              <a:rPr lang="en-US" smtClean="0"/>
              <a:pPr>
                <a:defRPr/>
              </a:pPr>
              <a:t>23</a:t>
            </a:fld>
            <a:endParaRPr lang="en-US"/>
          </a:p>
        </p:txBody>
      </p:sp>
    </p:spTree>
    <p:extLst>
      <p:ext uri="{BB962C8B-B14F-4D97-AF65-F5344CB8AC3E}">
        <p14:creationId xmlns:p14="http://schemas.microsoft.com/office/powerpoint/2010/main" val="2392983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226">
                                            <p:txEl>
                                              <p:pRg st="0" end="0"/>
                                            </p:txEl>
                                          </p:spTgt>
                                        </p:tgtEl>
                                        <p:attrNameLst>
                                          <p:attrName>style.visibility</p:attrName>
                                        </p:attrNameLst>
                                      </p:cBhvr>
                                      <p:to>
                                        <p:strVal val="visible"/>
                                      </p:to>
                                    </p:set>
                                    <p:animEffect transition="in" filter="fade">
                                      <p:cBhvr>
                                        <p:cTn id="7" dur="500"/>
                                        <p:tgtEl>
                                          <p:spTgt spid="522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226">
                                            <p:txEl>
                                              <p:pRg st="1" end="1"/>
                                            </p:txEl>
                                          </p:spTgt>
                                        </p:tgtEl>
                                        <p:attrNameLst>
                                          <p:attrName>style.visibility</p:attrName>
                                        </p:attrNameLst>
                                      </p:cBhvr>
                                      <p:to>
                                        <p:strVal val="visible"/>
                                      </p:to>
                                    </p:set>
                                    <p:animEffect transition="in" filter="fade">
                                      <p:cBhvr>
                                        <p:cTn id="12" dur="500"/>
                                        <p:tgtEl>
                                          <p:spTgt spid="5222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2226">
                                            <p:txEl>
                                              <p:pRg st="2" end="2"/>
                                            </p:txEl>
                                          </p:spTgt>
                                        </p:tgtEl>
                                        <p:attrNameLst>
                                          <p:attrName>style.visibility</p:attrName>
                                        </p:attrNameLst>
                                      </p:cBhvr>
                                      <p:to>
                                        <p:strVal val="visible"/>
                                      </p:to>
                                    </p:set>
                                    <p:animEffect transition="in" filter="fade">
                                      <p:cBhvr>
                                        <p:cTn id="17" dur="500"/>
                                        <p:tgtEl>
                                          <p:spTgt spid="5222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2226">
                                            <p:txEl>
                                              <p:pRg st="4" end="4"/>
                                            </p:txEl>
                                          </p:spTgt>
                                        </p:tgtEl>
                                        <p:attrNameLst>
                                          <p:attrName>style.visibility</p:attrName>
                                        </p:attrNameLst>
                                      </p:cBhvr>
                                      <p:to>
                                        <p:strVal val="visible"/>
                                      </p:to>
                                    </p:set>
                                    <p:animEffect transition="in" filter="fade">
                                      <p:cBhvr>
                                        <p:cTn id="22" dur="500"/>
                                        <p:tgtEl>
                                          <p:spTgt spid="5222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2226">
                                            <p:txEl>
                                              <p:pRg st="5" end="5"/>
                                            </p:txEl>
                                          </p:spTgt>
                                        </p:tgtEl>
                                        <p:attrNameLst>
                                          <p:attrName>style.visibility</p:attrName>
                                        </p:attrNameLst>
                                      </p:cBhvr>
                                      <p:to>
                                        <p:strVal val="visible"/>
                                      </p:to>
                                    </p:set>
                                    <p:animEffect transition="in" filter="fade">
                                      <p:cBhvr>
                                        <p:cTn id="27" dur="500"/>
                                        <p:tgtEl>
                                          <p:spTgt spid="52226">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2226">
                                            <p:txEl>
                                              <p:pRg st="6" end="6"/>
                                            </p:txEl>
                                          </p:spTgt>
                                        </p:tgtEl>
                                        <p:attrNameLst>
                                          <p:attrName>style.visibility</p:attrName>
                                        </p:attrNameLst>
                                      </p:cBhvr>
                                      <p:to>
                                        <p:strVal val="visible"/>
                                      </p:to>
                                    </p:set>
                                    <p:animEffect transition="in" filter="fade">
                                      <p:cBhvr>
                                        <p:cTn id="32" dur="500"/>
                                        <p:tgtEl>
                                          <p:spTgt spid="52226">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2226">
                                            <p:txEl>
                                              <p:pRg st="7" end="7"/>
                                            </p:txEl>
                                          </p:spTgt>
                                        </p:tgtEl>
                                        <p:attrNameLst>
                                          <p:attrName>style.visibility</p:attrName>
                                        </p:attrNameLst>
                                      </p:cBhvr>
                                      <p:to>
                                        <p:strVal val="visible"/>
                                      </p:to>
                                    </p:set>
                                    <p:animEffect transition="in" filter="fade">
                                      <p:cBhvr>
                                        <p:cTn id="37" dur="500"/>
                                        <p:tgtEl>
                                          <p:spTgt spid="5222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457200" y="402839"/>
            <a:ext cx="8229600" cy="816361"/>
          </a:xfrm>
        </p:spPr>
        <p:txBody>
          <a:bodyPr/>
          <a:lstStyle/>
          <a:p>
            <a:r>
              <a:rPr lang="en-US" altLang="en-US" sz="4000" b="1"/>
              <a:t>How Banks Create Money </a:t>
            </a:r>
            <a:endParaRPr lang="en-US" altLang="en-US" sz="4000" b="1">
              <a:solidFill>
                <a:srgbClr val="FF0000"/>
              </a:solidFill>
            </a:endParaRPr>
          </a:p>
        </p:txBody>
      </p:sp>
      <p:sp>
        <p:nvSpPr>
          <p:cNvPr id="31747" name="Content Placeholder 2"/>
          <p:cNvSpPr>
            <a:spLocks noGrp="1"/>
          </p:cNvSpPr>
          <p:nvPr>
            <p:ph idx="1"/>
          </p:nvPr>
        </p:nvSpPr>
        <p:spPr>
          <a:xfrm>
            <a:off x="304800" y="1600200"/>
            <a:ext cx="8458200" cy="5008563"/>
          </a:xfrm>
        </p:spPr>
        <p:txBody>
          <a:bodyPr/>
          <a:lstStyle/>
          <a:p>
            <a:r>
              <a:rPr lang="en-US" altLang="en-US">
                <a:latin typeface="Times New Roman" panose="02020603050405020304" pitchFamily="18" charset="0"/>
                <a:cs typeface="Times New Roman" panose="02020603050405020304" pitchFamily="18" charset="0"/>
              </a:rPr>
              <a:t>Storyline:</a:t>
            </a:r>
          </a:p>
          <a:p>
            <a:endParaRPr lang="en-US" altLang="en-US" sz="2800">
              <a:latin typeface="Arial" panose="020B0604020202020204" pitchFamily="34" charset="0"/>
            </a:endParaRPr>
          </a:p>
        </p:txBody>
      </p:sp>
      <p:graphicFrame>
        <p:nvGraphicFramePr>
          <p:cNvPr id="2" name="Diagram 1"/>
          <p:cNvGraphicFramePr/>
          <p:nvPr/>
        </p:nvGraphicFramePr>
        <p:xfrm>
          <a:off x="1337876" y="2105411"/>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5B33EBE6-9085-4E24-AF93-83D20BA5D7AE}"/>
              </a:ext>
            </a:extLst>
          </p:cNvPr>
          <p:cNvSpPr>
            <a:spLocks noGrp="1"/>
          </p:cNvSpPr>
          <p:nvPr>
            <p:ph type="sldNum" sz="quarter" idx="12"/>
          </p:nvPr>
        </p:nvSpPr>
        <p:spPr/>
        <p:txBody>
          <a:bodyPr/>
          <a:lstStyle/>
          <a:p>
            <a:pPr>
              <a:defRPr/>
            </a:pPr>
            <a:fld id="{34D6A8A7-5109-4035-A6F9-3284B529B11C}" type="slidenum">
              <a:rPr lang="en-US" smtClean="0"/>
              <a:pPr>
                <a:defRPr/>
              </a:pPr>
              <a:t>24</a:t>
            </a:fld>
            <a:endParaRPr lang="en-US"/>
          </a:p>
        </p:txBody>
      </p:sp>
    </p:spTree>
    <p:extLst>
      <p:ext uri="{BB962C8B-B14F-4D97-AF65-F5344CB8AC3E}">
        <p14:creationId xmlns:p14="http://schemas.microsoft.com/office/powerpoint/2010/main" val="3739077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a:xfrm>
            <a:off x="457200" y="228600"/>
            <a:ext cx="8153400" cy="914400"/>
          </a:xfrm>
        </p:spPr>
        <p:txBody>
          <a:bodyPr/>
          <a:lstStyle/>
          <a:p>
            <a:r>
              <a:rPr lang="en-US" altLang="en-US" sz="4000" b="1"/>
              <a:t>Example of Banks Creating Money  </a:t>
            </a:r>
          </a:p>
        </p:txBody>
      </p:sp>
      <p:sp>
        <p:nvSpPr>
          <p:cNvPr id="31747" name="Content Placeholder 2"/>
          <p:cNvSpPr>
            <a:spLocks noGrp="1"/>
          </p:cNvSpPr>
          <p:nvPr>
            <p:ph idx="1"/>
          </p:nvPr>
        </p:nvSpPr>
        <p:spPr>
          <a:xfrm>
            <a:off x="457200" y="1392237"/>
            <a:ext cx="8229600" cy="5237163"/>
          </a:xfrm>
        </p:spPr>
        <p:txBody>
          <a:bodyPr/>
          <a:lstStyle/>
          <a:p>
            <a:pPr>
              <a:defRPr/>
            </a:pPr>
            <a:r>
              <a:rPr lang="en-US" dirty="0">
                <a:latin typeface="Times New Roman" panose="02020603050405020304" pitchFamily="18" charset="0"/>
                <a:cs typeface="Times New Roman" panose="02020603050405020304" pitchFamily="18" charset="0"/>
              </a:rPr>
              <a:t>Two simplifying (but unrealistic) assumptions:</a:t>
            </a:r>
          </a:p>
          <a:p>
            <a:pPr marL="914400" lvl="1" indent="-457200">
              <a:buFont typeface="+mj-lt"/>
              <a:buAutoNum type="arabicPeriod"/>
              <a:defRPr/>
            </a:pPr>
            <a:r>
              <a:rPr lang="en-US" sz="3200" dirty="0">
                <a:latin typeface="Times New Roman" panose="02020603050405020304" pitchFamily="18" charset="0"/>
                <a:cs typeface="Times New Roman" panose="02020603050405020304" pitchFamily="18" charset="0"/>
              </a:rPr>
              <a:t>All currency is deposited in a bank</a:t>
            </a:r>
          </a:p>
          <a:p>
            <a:pPr marL="914400" lvl="1" indent="-457200">
              <a:buFont typeface="+mj-lt"/>
              <a:buAutoNum type="arabicPeriod"/>
              <a:defRPr/>
            </a:pPr>
            <a:r>
              <a:rPr lang="en-US" sz="3200" dirty="0">
                <a:latin typeface="Times New Roman" panose="02020603050405020304" pitchFamily="18" charset="0"/>
                <a:cs typeface="Times New Roman" panose="02020603050405020304" pitchFamily="18" charset="0"/>
              </a:rPr>
              <a:t>Banks hold  </a:t>
            </a:r>
            <a:r>
              <a:rPr lang="en-US" sz="3200" i="1" dirty="0">
                <a:latin typeface="Times New Roman" panose="02020603050405020304" pitchFamily="18" charset="0"/>
                <a:cs typeface="Times New Roman" panose="02020603050405020304" pitchFamily="18" charset="0"/>
              </a:rPr>
              <a:t>excess</a:t>
            </a:r>
            <a:r>
              <a:rPr lang="en-US" sz="3200" dirty="0">
                <a:latin typeface="Times New Roman" panose="02020603050405020304" pitchFamily="18" charset="0"/>
                <a:cs typeface="Times New Roman" panose="02020603050405020304" pitchFamily="18" charset="0"/>
              </a:rPr>
              <a:t> reserves (</a:t>
            </a:r>
            <a:r>
              <a:rPr lang="en-US" sz="3200" dirty="0" err="1">
                <a:latin typeface="Times New Roman" panose="02020603050405020304" pitchFamily="18" charset="0"/>
                <a:cs typeface="Times New Roman" panose="02020603050405020304" pitchFamily="18" charset="0"/>
              </a:rPr>
              <a:t>rr</a:t>
            </a:r>
            <a:r>
              <a:rPr lang="en-US" sz="3200" dirty="0">
                <a:latin typeface="Times New Roman" panose="02020603050405020304" pitchFamily="18" charset="0"/>
                <a:cs typeface="Times New Roman" panose="02020603050405020304" pitchFamily="18" charset="0"/>
              </a:rPr>
              <a:t> = .10)</a:t>
            </a:r>
          </a:p>
          <a:p>
            <a:pPr>
              <a:defRPr/>
            </a:pPr>
            <a:r>
              <a:rPr lang="en-US" dirty="0">
                <a:latin typeface="Times New Roman" panose="02020603050405020304" pitchFamily="18" charset="0"/>
                <a:cs typeface="Times New Roman" panose="02020603050405020304" pitchFamily="18" charset="0"/>
              </a:rPr>
              <a:t>Example:</a:t>
            </a:r>
          </a:p>
          <a:p>
            <a:pPr lvl="1">
              <a:defRPr/>
            </a:pPr>
            <a:r>
              <a:rPr lang="en-US" sz="3200" dirty="0">
                <a:latin typeface="Times New Roman" panose="02020603050405020304" pitchFamily="18" charset="0"/>
                <a:cs typeface="Times New Roman" panose="02020603050405020304" pitchFamily="18" charset="0"/>
              </a:rPr>
              <a:t>Alexis gets a $900 loan to pay for college tuition</a:t>
            </a:r>
          </a:p>
          <a:p>
            <a:pPr lvl="1">
              <a:defRPr/>
            </a:pPr>
            <a:r>
              <a:rPr lang="en-US" sz="3200" dirty="0">
                <a:latin typeface="Times New Roman" panose="02020603050405020304" pitchFamily="18" charset="0"/>
                <a:cs typeface="Times New Roman" panose="02020603050405020304" pitchFamily="18" charset="0"/>
              </a:rPr>
              <a:t>The college deposits this money in its bank</a:t>
            </a:r>
          </a:p>
          <a:p>
            <a:pPr lvl="1">
              <a:defRPr/>
            </a:pPr>
            <a:r>
              <a:rPr lang="en-US" sz="3200" dirty="0">
                <a:latin typeface="Times New Roman" panose="02020603050405020304" pitchFamily="18" charset="0"/>
                <a:cs typeface="Times New Roman" panose="02020603050405020304" pitchFamily="18" charset="0"/>
              </a:rPr>
              <a:t>This bank then lends out the money</a:t>
            </a:r>
          </a:p>
          <a:p>
            <a:pPr>
              <a:defRPr/>
            </a:pPr>
            <a:r>
              <a:rPr lang="en-US" dirty="0">
                <a:latin typeface="Times New Roman" panose="02020603050405020304" pitchFamily="18" charset="0"/>
                <a:cs typeface="Times New Roman" panose="02020603050405020304" pitchFamily="18" charset="0"/>
              </a:rPr>
              <a:t>Let’s examine the balance sheets of each bank.</a:t>
            </a:r>
          </a:p>
        </p:txBody>
      </p:sp>
      <p:sp>
        <p:nvSpPr>
          <p:cNvPr id="2" name="Slide Number Placeholder 1">
            <a:extLst>
              <a:ext uri="{FF2B5EF4-FFF2-40B4-BE49-F238E27FC236}">
                <a16:creationId xmlns:a16="http://schemas.microsoft.com/office/drawing/2014/main" id="{5EB4D351-56D7-4CDB-8C61-E831E331E6E9}"/>
              </a:ext>
            </a:extLst>
          </p:cNvPr>
          <p:cNvSpPr>
            <a:spLocks noGrp="1"/>
          </p:cNvSpPr>
          <p:nvPr>
            <p:ph type="sldNum" sz="quarter" idx="12"/>
          </p:nvPr>
        </p:nvSpPr>
        <p:spPr/>
        <p:txBody>
          <a:bodyPr/>
          <a:lstStyle/>
          <a:p>
            <a:pPr>
              <a:defRPr/>
            </a:pPr>
            <a:fld id="{34D6A8A7-5109-4035-A6F9-3284B529B11C}" type="slidenum">
              <a:rPr lang="en-US" smtClean="0"/>
              <a:pPr>
                <a:defRPr/>
              </a:pPr>
              <a:t>25</a:t>
            </a:fld>
            <a:endParaRPr lang="en-US"/>
          </a:p>
        </p:txBody>
      </p:sp>
    </p:spTree>
    <p:extLst>
      <p:ext uri="{BB962C8B-B14F-4D97-AF65-F5344CB8AC3E}">
        <p14:creationId xmlns:p14="http://schemas.microsoft.com/office/powerpoint/2010/main" val="3049317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74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174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74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74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74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E6AEA-ADB3-48AB-8A17-86F3E2C61401}"/>
              </a:ext>
            </a:extLst>
          </p:cNvPr>
          <p:cNvSpPr>
            <a:spLocks noGrp="1"/>
          </p:cNvSpPr>
          <p:nvPr>
            <p:ph type="title"/>
          </p:nvPr>
        </p:nvSpPr>
        <p:spPr>
          <a:xfrm>
            <a:off x="457200" y="274638"/>
            <a:ext cx="8229600" cy="868362"/>
          </a:xfrm>
        </p:spPr>
        <p:txBody>
          <a:bodyPr/>
          <a:lstStyle/>
          <a:p>
            <a:r>
              <a:rPr lang="en-US" sz="4000" b="1"/>
              <a:t>Money Creation Example</a:t>
            </a:r>
          </a:p>
        </p:txBody>
      </p:sp>
      <p:graphicFrame>
        <p:nvGraphicFramePr>
          <p:cNvPr id="4" name="Table 3">
            <a:extLst>
              <a:ext uri="{FF2B5EF4-FFF2-40B4-BE49-F238E27FC236}">
                <a16:creationId xmlns:a16="http://schemas.microsoft.com/office/drawing/2014/main" id="{D4FD372C-5155-42A7-8113-A2FCFFD23176}"/>
              </a:ext>
            </a:extLst>
          </p:cNvPr>
          <p:cNvGraphicFramePr>
            <a:graphicFrameLocks noGrp="1"/>
          </p:cNvGraphicFramePr>
          <p:nvPr/>
        </p:nvGraphicFramePr>
        <p:xfrm>
          <a:off x="1614488" y="1993043"/>
          <a:ext cx="5915026" cy="1668780"/>
        </p:xfrm>
        <a:graphic>
          <a:graphicData uri="http://schemas.openxmlformats.org/drawingml/2006/table">
            <a:tbl>
              <a:tblPr/>
              <a:tblGrid>
                <a:gridCol w="1849063">
                  <a:extLst>
                    <a:ext uri="{9D8B030D-6E8A-4147-A177-3AD203B41FA5}">
                      <a16:colId xmlns:a16="http://schemas.microsoft.com/office/drawing/2014/main" val="2797320782"/>
                    </a:ext>
                  </a:extLst>
                </a:gridCol>
                <a:gridCol w="1108450">
                  <a:extLst>
                    <a:ext uri="{9D8B030D-6E8A-4147-A177-3AD203B41FA5}">
                      <a16:colId xmlns:a16="http://schemas.microsoft.com/office/drawing/2014/main" val="186931200"/>
                    </a:ext>
                  </a:extLst>
                </a:gridCol>
                <a:gridCol w="1921890">
                  <a:extLst>
                    <a:ext uri="{9D8B030D-6E8A-4147-A177-3AD203B41FA5}">
                      <a16:colId xmlns:a16="http://schemas.microsoft.com/office/drawing/2014/main" val="2895682137"/>
                    </a:ext>
                  </a:extLst>
                </a:gridCol>
                <a:gridCol w="1035623">
                  <a:extLst>
                    <a:ext uri="{9D8B030D-6E8A-4147-A177-3AD203B41FA5}">
                      <a16:colId xmlns:a16="http://schemas.microsoft.com/office/drawing/2014/main" val="2036986813"/>
                    </a:ext>
                  </a:extLst>
                </a:gridCol>
              </a:tblGrid>
              <a:tr h="640080">
                <a:tc gridSpan="4">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100" b="1" i="0" u="none" strike="noStrike" cap="none" normalizeH="0" baseline="0">
                          <a:ln>
                            <a:noFill/>
                          </a:ln>
                          <a:solidFill>
                            <a:srgbClr val="FFFFFF"/>
                          </a:solidFill>
                          <a:effectLst/>
                          <a:latin typeface="+mj-lt"/>
                          <a:ea typeface="MS PGothic" panose="020B0600070205080204" pitchFamily="34" charset="-128"/>
                        </a:rPr>
                        <a:t>University</a:t>
                      </a:r>
                      <a:r>
                        <a:rPr kumimoji="0" lang="en-US" altLang="en-US" sz="2100" b="1" i="0" u="none" strike="noStrike" cap="none" normalizeH="0" baseline="0">
                          <a:ln>
                            <a:noFill/>
                          </a:ln>
                          <a:solidFill>
                            <a:schemeClr val="bg1"/>
                          </a:solidFill>
                          <a:effectLst/>
                          <a:latin typeface="+mj-lt"/>
                          <a:ea typeface="MS PGothic" panose="020B0600070205080204" pitchFamily="34" charset="-128"/>
                        </a:rPr>
                        <a:t> Bank (the bank from which Alexis borrowed the $900)</a:t>
                      </a:r>
                    </a:p>
                  </a:txBody>
                  <a:tcPr marL="51435" marR="51435"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799B3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72744646"/>
                  </a:ext>
                </a:extLst>
              </a:tr>
              <a:tr h="342900">
                <a:tc gridSpan="2">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100" b="1" i="0" u="none" strike="noStrike" cap="none" normalizeH="0" baseline="0">
                          <a:ln>
                            <a:noFill/>
                          </a:ln>
                          <a:solidFill>
                            <a:schemeClr val="tx1"/>
                          </a:solidFill>
                          <a:effectLst/>
                          <a:latin typeface="+mj-lt"/>
                          <a:ea typeface="MS PGothic" panose="020B0600070205080204" pitchFamily="34" charset="-128"/>
                          <a:cs typeface="Arial" panose="020B0604020202020204" pitchFamily="34" charset="0"/>
                        </a:rPr>
                        <a:t>Assets</a:t>
                      </a:r>
                    </a:p>
                  </a:txBody>
                  <a:tcPr marL="51435" marR="51435"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5F5F5"/>
                    </a:solidFill>
                  </a:tcPr>
                </a:tc>
                <a:tc hMerge="1">
                  <a:txBody>
                    <a:bodyPr/>
                    <a:lstStyle/>
                    <a:p>
                      <a:endParaRPr lang="en-US"/>
                    </a:p>
                  </a:txBody>
                  <a:tcPr/>
                </a:tc>
                <a:tc gridSpan="2">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100" b="1" i="0" u="none" strike="noStrike" cap="none" normalizeH="0" baseline="0">
                          <a:ln>
                            <a:noFill/>
                          </a:ln>
                          <a:solidFill>
                            <a:schemeClr val="tx1"/>
                          </a:solidFill>
                          <a:effectLst/>
                          <a:latin typeface="+mj-lt"/>
                          <a:ea typeface="MS PGothic" panose="020B0600070205080204" pitchFamily="34" charset="-128"/>
                          <a:cs typeface="Arial" panose="020B0604020202020204" pitchFamily="34" charset="0"/>
                        </a:rPr>
                        <a:t>Liabilities and Net Worth</a:t>
                      </a:r>
                    </a:p>
                  </a:txBody>
                  <a:tcPr marL="51435" marR="51435"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5F5F5"/>
                    </a:solidFill>
                  </a:tcPr>
                </a:tc>
                <a:tc hMerge="1">
                  <a:txBody>
                    <a:bodyPr/>
                    <a:lstStyle/>
                    <a:p>
                      <a:endParaRPr lang="en-US"/>
                    </a:p>
                  </a:txBody>
                  <a:tcPr/>
                </a:tc>
                <a:extLst>
                  <a:ext uri="{0D108BD9-81ED-4DB2-BD59-A6C34878D82A}">
                    <a16:rowId xmlns:a16="http://schemas.microsoft.com/office/drawing/2014/main" val="872559750"/>
                  </a:ext>
                </a:extLst>
              </a:tr>
              <a:tr h="342900">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100" b="0" i="0" u="none" strike="noStrike" cap="none" normalizeH="0" baseline="0">
                          <a:ln>
                            <a:noFill/>
                          </a:ln>
                          <a:solidFill>
                            <a:schemeClr val="tx1"/>
                          </a:solidFill>
                          <a:effectLst/>
                          <a:latin typeface="+mj-lt"/>
                          <a:ea typeface="MS PGothic" panose="020B0600070205080204" pitchFamily="34" charset="-128"/>
                          <a:cs typeface="Arial" panose="020B0604020202020204" pitchFamily="34" charset="0"/>
                        </a:rPr>
                        <a:t>Reserves</a:t>
                      </a:r>
                    </a:p>
                  </a:txBody>
                  <a:tcPr marL="51435" marR="51435"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AF5E4"/>
                    </a:solid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100" b="0" i="0" u="none" strike="noStrike" cap="none" normalizeH="0" baseline="0">
                          <a:ln>
                            <a:noFill/>
                          </a:ln>
                          <a:solidFill>
                            <a:schemeClr val="tx1"/>
                          </a:solidFill>
                          <a:effectLst/>
                          <a:latin typeface="+mj-lt"/>
                          <a:ea typeface="MS PGothic" panose="020B0600070205080204" pitchFamily="34" charset="-128"/>
                          <a:cs typeface="Arial" panose="020B0604020202020204" pitchFamily="34" charset="0"/>
                        </a:rPr>
                        <a:t>+$100</a:t>
                      </a:r>
                    </a:p>
                  </a:txBody>
                  <a:tcPr marL="51435" marR="51435"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AF5E4"/>
                    </a:solid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100" b="0" i="0" u="none" strike="noStrike" cap="none" normalizeH="0" baseline="0">
                          <a:ln>
                            <a:noFill/>
                          </a:ln>
                          <a:solidFill>
                            <a:schemeClr val="tx1"/>
                          </a:solidFill>
                          <a:effectLst/>
                          <a:latin typeface="+mj-lt"/>
                          <a:ea typeface="MS PGothic" panose="020B0600070205080204" pitchFamily="34" charset="-128"/>
                          <a:cs typeface="Arial" panose="020B0604020202020204" pitchFamily="34" charset="0"/>
                        </a:rPr>
                        <a:t>Deposits</a:t>
                      </a:r>
                    </a:p>
                  </a:txBody>
                  <a:tcPr marL="51435" marR="51435"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AF5E4"/>
                    </a:solid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100" b="0" i="0" u="none" strike="noStrike" cap="none" normalizeH="0" baseline="0">
                          <a:ln>
                            <a:noFill/>
                          </a:ln>
                          <a:solidFill>
                            <a:schemeClr val="tx1"/>
                          </a:solidFill>
                          <a:effectLst/>
                          <a:latin typeface="+mj-lt"/>
                          <a:ea typeface="MS PGothic" panose="020B0600070205080204" pitchFamily="34" charset="-128"/>
                          <a:cs typeface="Arial" panose="020B0604020202020204" pitchFamily="34" charset="0"/>
                        </a:rPr>
                        <a:t>+$1,000</a:t>
                      </a:r>
                    </a:p>
                  </a:txBody>
                  <a:tcPr marL="51435" marR="51435"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AF5E4"/>
                    </a:solidFill>
                  </a:tcPr>
                </a:tc>
                <a:extLst>
                  <a:ext uri="{0D108BD9-81ED-4DB2-BD59-A6C34878D82A}">
                    <a16:rowId xmlns:a16="http://schemas.microsoft.com/office/drawing/2014/main" val="3000992170"/>
                  </a:ext>
                </a:extLst>
              </a:tr>
              <a:tr h="342900">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100" b="0" i="0" u="none" strike="noStrike" cap="none" normalizeH="0" baseline="0">
                          <a:ln>
                            <a:noFill/>
                          </a:ln>
                          <a:solidFill>
                            <a:schemeClr val="tx1"/>
                          </a:solidFill>
                          <a:effectLst/>
                          <a:latin typeface="+mj-lt"/>
                          <a:ea typeface="MS PGothic" panose="020B0600070205080204" pitchFamily="34" charset="-128"/>
                          <a:cs typeface="Arial" panose="020B0604020202020204" pitchFamily="34" charset="0"/>
                        </a:rPr>
                        <a:t>Loans</a:t>
                      </a:r>
                    </a:p>
                  </a:txBody>
                  <a:tcPr marL="51435" marR="51435"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5F5F5"/>
                    </a:solid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100" b="0" i="0" u="none" strike="noStrike" cap="none" normalizeH="0" baseline="0">
                          <a:ln>
                            <a:noFill/>
                          </a:ln>
                          <a:solidFill>
                            <a:schemeClr val="tx1"/>
                          </a:solidFill>
                          <a:effectLst/>
                          <a:latin typeface="+mj-lt"/>
                          <a:ea typeface="MS PGothic" panose="020B0600070205080204" pitchFamily="34" charset="-128"/>
                          <a:cs typeface="Arial" panose="020B0604020202020204" pitchFamily="34" charset="0"/>
                        </a:rPr>
                        <a:t>+$900</a:t>
                      </a:r>
                    </a:p>
                  </a:txBody>
                  <a:tcPr marL="51435" marR="51435"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5F5F5"/>
                    </a:solid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100" b="0" i="0" u="none" strike="noStrike" cap="none" normalizeH="0" baseline="0">
                          <a:ln>
                            <a:noFill/>
                          </a:ln>
                          <a:solidFill>
                            <a:schemeClr val="tx1"/>
                          </a:solidFill>
                          <a:effectLst/>
                          <a:latin typeface="+mj-lt"/>
                          <a:ea typeface="MS PGothic" panose="020B0600070205080204" pitchFamily="34" charset="-128"/>
                          <a:cs typeface="Arial" panose="020B0604020202020204" pitchFamily="34" charset="0"/>
                        </a:rPr>
                        <a:t> </a:t>
                      </a:r>
                    </a:p>
                  </a:txBody>
                  <a:tcPr marL="51435" marR="51435"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5F5F5"/>
                    </a:solid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100" b="0" i="0" u="none" strike="noStrike" cap="none" normalizeH="0" baseline="0">
                          <a:ln>
                            <a:noFill/>
                          </a:ln>
                          <a:solidFill>
                            <a:schemeClr val="tx1"/>
                          </a:solidFill>
                          <a:effectLst/>
                          <a:latin typeface="+mj-lt"/>
                          <a:ea typeface="MS PGothic" panose="020B0600070205080204" pitchFamily="34" charset="-128"/>
                          <a:cs typeface="Arial" panose="020B0604020202020204" pitchFamily="34" charset="0"/>
                        </a:rPr>
                        <a:t> </a:t>
                      </a:r>
                    </a:p>
                  </a:txBody>
                  <a:tcPr marL="51435" marR="51435"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5F5F5"/>
                    </a:solidFill>
                  </a:tcPr>
                </a:tc>
                <a:extLst>
                  <a:ext uri="{0D108BD9-81ED-4DB2-BD59-A6C34878D82A}">
                    <a16:rowId xmlns:a16="http://schemas.microsoft.com/office/drawing/2014/main" val="3449640074"/>
                  </a:ext>
                </a:extLst>
              </a:tr>
            </a:tbl>
          </a:graphicData>
        </a:graphic>
      </p:graphicFrame>
      <p:graphicFrame>
        <p:nvGraphicFramePr>
          <p:cNvPr id="5" name="Table 4">
            <a:extLst>
              <a:ext uri="{FF2B5EF4-FFF2-40B4-BE49-F238E27FC236}">
                <a16:creationId xmlns:a16="http://schemas.microsoft.com/office/drawing/2014/main" id="{71DF8A07-1A5B-458C-AF2C-EBBE181626FC}"/>
              </a:ext>
            </a:extLst>
          </p:cNvPr>
          <p:cNvGraphicFramePr>
            <a:graphicFrameLocks noGrp="1"/>
          </p:cNvGraphicFramePr>
          <p:nvPr/>
        </p:nvGraphicFramePr>
        <p:xfrm>
          <a:off x="1614488" y="4132957"/>
          <a:ext cx="5915026" cy="1371600"/>
        </p:xfrm>
        <a:graphic>
          <a:graphicData uri="http://schemas.openxmlformats.org/drawingml/2006/table">
            <a:tbl>
              <a:tblPr/>
              <a:tblGrid>
                <a:gridCol w="1849063">
                  <a:extLst>
                    <a:ext uri="{9D8B030D-6E8A-4147-A177-3AD203B41FA5}">
                      <a16:colId xmlns:a16="http://schemas.microsoft.com/office/drawing/2014/main" val="1728054764"/>
                    </a:ext>
                  </a:extLst>
                </a:gridCol>
                <a:gridCol w="1108450">
                  <a:extLst>
                    <a:ext uri="{9D8B030D-6E8A-4147-A177-3AD203B41FA5}">
                      <a16:colId xmlns:a16="http://schemas.microsoft.com/office/drawing/2014/main" val="3505912188"/>
                    </a:ext>
                  </a:extLst>
                </a:gridCol>
                <a:gridCol w="1921890">
                  <a:extLst>
                    <a:ext uri="{9D8B030D-6E8A-4147-A177-3AD203B41FA5}">
                      <a16:colId xmlns:a16="http://schemas.microsoft.com/office/drawing/2014/main" val="1152209936"/>
                    </a:ext>
                  </a:extLst>
                </a:gridCol>
                <a:gridCol w="1035623">
                  <a:extLst>
                    <a:ext uri="{9D8B030D-6E8A-4147-A177-3AD203B41FA5}">
                      <a16:colId xmlns:a16="http://schemas.microsoft.com/office/drawing/2014/main" val="319148633"/>
                    </a:ext>
                  </a:extLst>
                </a:gridCol>
              </a:tblGrid>
              <a:tr h="342900">
                <a:tc gridSpan="4">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100" b="1" i="0" u="none" strike="noStrike" cap="none" normalizeH="0" baseline="0">
                          <a:ln>
                            <a:noFill/>
                          </a:ln>
                          <a:solidFill>
                            <a:srgbClr val="FFFFFF"/>
                          </a:solidFill>
                          <a:effectLst/>
                          <a:latin typeface="+mj-lt"/>
                          <a:ea typeface="MS PGothic" panose="020B0600070205080204" pitchFamily="34" charset="-128"/>
                        </a:rPr>
                        <a:t>Township Bank (the bank the college uses)</a:t>
                      </a:r>
                    </a:p>
                  </a:txBody>
                  <a:tcPr marL="51435" marR="51435"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799B3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29312794"/>
                  </a:ext>
                </a:extLst>
              </a:tr>
              <a:tr h="342900">
                <a:tc gridSpan="2">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100" b="1" i="0" u="none" strike="noStrike" cap="none" normalizeH="0" baseline="0">
                          <a:ln>
                            <a:noFill/>
                          </a:ln>
                          <a:solidFill>
                            <a:schemeClr val="tx1"/>
                          </a:solidFill>
                          <a:effectLst/>
                          <a:latin typeface="+mj-lt"/>
                          <a:ea typeface="MS PGothic" panose="020B0600070205080204" pitchFamily="34" charset="-128"/>
                          <a:cs typeface="Arial" panose="020B0604020202020204" pitchFamily="34" charset="0"/>
                        </a:rPr>
                        <a:t>Assets</a:t>
                      </a:r>
                    </a:p>
                  </a:txBody>
                  <a:tcPr marL="51435" marR="51435"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5F5F5"/>
                    </a:solidFill>
                  </a:tcPr>
                </a:tc>
                <a:tc hMerge="1">
                  <a:txBody>
                    <a:bodyPr/>
                    <a:lstStyle/>
                    <a:p>
                      <a:endParaRPr lang="en-US"/>
                    </a:p>
                  </a:txBody>
                  <a:tcPr/>
                </a:tc>
                <a:tc gridSpan="2">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100" b="1" i="0" u="none" strike="noStrike" cap="none" normalizeH="0" baseline="0">
                          <a:ln>
                            <a:noFill/>
                          </a:ln>
                          <a:solidFill>
                            <a:schemeClr val="tx1"/>
                          </a:solidFill>
                          <a:effectLst/>
                          <a:latin typeface="+mj-lt"/>
                          <a:ea typeface="MS PGothic" panose="020B0600070205080204" pitchFamily="34" charset="-128"/>
                          <a:cs typeface="Arial" panose="020B0604020202020204" pitchFamily="34" charset="0"/>
                        </a:rPr>
                        <a:t>Liabilities and Net Worth</a:t>
                      </a:r>
                    </a:p>
                  </a:txBody>
                  <a:tcPr marL="51435" marR="51435"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5F5F5"/>
                    </a:solidFill>
                  </a:tcPr>
                </a:tc>
                <a:tc hMerge="1">
                  <a:txBody>
                    <a:bodyPr/>
                    <a:lstStyle/>
                    <a:p>
                      <a:endParaRPr lang="en-US"/>
                    </a:p>
                  </a:txBody>
                  <a:tcPr/>
                </a:tc>
                <a:extLst>
                  <a:ext uri="{0D108BD9-81ED-4DB2-BD59-A6C34878D82A}">
                    <a16:rowId xmlns:a16="http://schemas.microsoft.com/office/drawing/2014/main" val="1834331459"/>
                  </a:ext>
                </a:extLst>
              </a:tr>
              <a:tr h="342900">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100" b="0" i="0" u="none" strike="noStrike" cap="none" normalizeH="0" baseline="0">
                          <a:ln>
                            <a:noFill/>
                          </a:ln>
                          <a:solidFill>
                            <a:schemeClr val="tx1"/>
                          </a:solidFill>
                          <a:effectLst/>
                          <a:latin typeface="+mj-lt"/>
                          <a:ea typeface="MS PGothic" panose="020B0600070205080204" pitchFamily="34" charset="-128"/>
                          <a:cs typeface="Arial" panose="020B0604020202020204" pitchFamily="34" charset="0"/>
                        </a:rPr>
                        <a:t>Reserves</a:t>
                      </a:r>
                    </a:p>
                  </a:txBody>
                  <a:tcPr marL="51435" marR="51435"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AF5E4"/>
                    </a:solid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100" b="0" i="0" u="none" strike="noStrike" cap="none" normalizeH="0" baseline="0">
                          <a:ln>
                            <a:noFill/>
                          </a:ln>
                          <a:solidFill>
                            <a:schemeClr val="tx1"/>
                          </a:solidFill>
                          <a:effectLst/>
                          <a:latin typeface="+mj-lt"/>
                          <a:ea typeface="MS PGothic" panose="020B0600070205080204" pitchFamily="34" charset="-128"/>
                          <a:cs typeface="Arial" panose="020B0604020202020204" pitchFamily="34" charset="0"/>
                        </a:rPr>
                        <a:t>+$90</a:t>
                      </a:r>
                    </a:p>
                  </a:txBody>
                  <a:tcPr marL="51435" marR="51435"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AF5E4"/>
                    </a:solid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100" b="0" i="0" u="none" strike="noStrike" cap="none" normalizeH="0" baseline="0">
                          <a:ln>
                            <a:noFill/>
                          </a:ln>
                          <a:solidFill>
                            <a:schemeClr val="tx1"/>
                          </a:solidFill>
                          <a:effectLst/>
                          <a:latin typeface="+mj-lt"/>
                          <a:ea typeface="MS PGothic" panose="020B0600070205080204" pitchFamily="34" charset="-128"/>
                          <a:cs typeface="Arial" panose="020B0604020202020204" pitchFamily="34" charset="0"/>
                        </a:rPr>
                        <a:t>Deposits</a:t>
                      </a:r>
                    </a:p>
                  </a:txBody>
                  <a:tcPr marL="51435" marR="51435"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AF5E4"/>
                    </a:solid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100" b="0" i="0" u="none" strike="noStrike" cap="none" normalizeH="0" baseline="0">
                          <a:ln>
                            <a:noFill/>
                          </a:ln>
                          <a:solidFill>
                            <a:schemeClr val="tx1"/>
                          </a:solidFill>
                          <a:effectLst/>
                          <a:latin typeface="+mj-lt"/>
                          <a:ea typeface="MS PGothic" panose="020B0600070205080204" pitchFamily="34" charset="-128"/>
                          <a:cs typeface="Arial" panose="020B0604020202020204" pitchFamily="34" charset="0"/>
                        </a:rPr>
                        <a:t>+$900</a:t>
                      </a:r>
                    </a:p>
                  </a:txBody>
                  <a:tcPr marL="51435" marR="51435"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AF5E4"/>
                    </a:solidFill>
                  </a:tcPr>
                </a:tc>
                <a:extLst>
                  <a:ext uri="{0D108BD9-81ED-4DB2-BD59-A6C34878D82A}">
                    <a16:rowId xmlns:a16="http://schemas.microsoft.com/office/drawing/2014/main" val="788860438"/>
                  </a:ext>
                </a:extLst>
              </a:tr>
              <a:tr h="342900">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100" b="0" i="0" u="none" strike="noStrike" cap="none" normalizeH="0" baseline="0">
                          <a:ln>
                            <a:noFill/>
                          </a:ln>
                          <a:solidFill>
                            <a:schemeClr val="tx1"/>
                          </a:solidFill>
                          <a:effectLst/>
                          <a:latin typeface="+mj-lt"/>
                          <a:ea typeface="MS PGothic" panose="020B0600070205080204" pitchFamily="34" charset="-128"/>
                          <a:cs typeface="Arial" panose="020B0604020202020204" pitchFamily="34" charset="0"/>
                        </a:rPr>
                        <a:t>Loans</a:t>
                      </a:r>
                    </a:p>
                  </a:txBody>
                  <a:tcPr marL="51435" marR="51435"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5F5F5"/>
                    </a:solid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100" b="0" i="0" u="none" strike="noStrike" cap="none" normalizeH="0" baseline="0">
                          <a:ln>
                            <a:noFill/>
                          </a:ln>
                          <a:solidFill>
                            <a:schemeClr val="tx1"/>
                          </a:solidFill>
                          <a:effectLst/>
                          <a:latin typeface="+mj-lt"/>
                          <a:ea typeface="MS PGothic" panose="020B0600070205080204" pitchFamily="34" charset="-128"/>
                          <a:cs typeface="Arial" panose="020B0604020202020204" pitchFamily="34" charset="0"/>
                        </a:rPr>
                        <a:t>+$810</a:t>
                      </a:r>
                    </a:p>
                  </a:txBody>
                  <a:tcPr marL="51435" marR="51435"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5F5F5"/>
                    </a:solid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100" b="0" i="0" u="none" strike="noStrike" cap="none" normalizeH="0" baseline="0">
                          <a:ln>
                            <a:noFill/>
                          </a:ln>
                          <a:solidFill>
                            <a:schemeClr val="tx1"/>
                          </a:solidFill>
                          <a:effectLst/>
                          <a:latin typeface="+mj-lt"/>
                          <a:ea typeface="MS PGothic" panose="020B0600070205080204" pitchFamily="34" charset="-128"/>
                          <a:cs typeface="Arial" panose="020B0604020202020204" pitchFamily="34" charset="0"/>
                        </a:rPr>
                        <a:t> </a:t>
                      </a:r>
                    </a:p>
                  </a:txBody>
                  <a:tcPr marL="51435" marR="51435"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5F5F5"/>
                    </a:solid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100" b="0" i="0" u="none" strike="noStrike" cap="none" normalizeH="0" baseline="0">
                          <a:ln>
                            <a:noFill/>
                          </a:ln>
                          <a:solidFill>
                            <a:schemeClr val="tx1"/>
                          </a:solidFill>
                          <a:effectLst/>
                          <a:latin typeface="+mj-lt"/>
                          <a:ea typeface="MS PGothic" panose="020B0600070205080204" pitchFamily="34" charset="-128"/>
                          <a:cs typeface="Arial" panose="020B0604020202020204" pitchFamily="34" charset="0"/>
                        </a:rPr>
                        <a:t> </a:t>
                      </a:r>
                    </a:p>
                  </a:txBody>
                  <a:tcPr marL="51435" marR="51435"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5F5F5"/>
                    </a:solidFill>
                  </a:tcPr>
                </a:tc>
                <a:extLst>
                  <a:ext uri="{0D108BD9-81ED-4DB2-BD59-A6C34878D82A}">
                    <a16:rowId xmlns:a16="http://schemas.microsoft.com/office/drawing/2014/main" val="630351001"/>
                  </a:ext>
                </a:extLst>
              </a:tr>
            </a:tbl>
          </a:graphicData>
        </a:graphic>
      </p:graphicFrame>
      <p:sp>
        <p:nvSpPr>
          <p:cNvPr id="3" name="Slide Number Placeholder 2">
            <a:extLst>
              <a:ext uri="{FF2B5EF4-FFF2-40B4-BE49-F238E27FC236}">
                <a16:creationId xmlns:a16="http://schemas.microsoft.com/office/drawing/2014/main" id="{ED1BE1A5-4C7F-47BD-9A14-46F4E7A5108A}"/>
              </a:ext>
            </a:extLst>
          </p:cNvPr>
          <p:cNvSpPr>
            <a:spLocks noGrp="1"/>
          </p:cNvSpPr>
          <p:nvPr>
            <p:ph type="sldNum" sz="quarter" idx="12"/>
          </p:nvPr>
        </p:nvSpPr>
        <p:spPr/>
        <p:txBody>
          <a:bodyPr/>
          <a:lstStyle/>
          <a:p>
            <a:pPr>
              <a:defRPr/>
            </a:pPr>
            <a:fld id="{34D6A8A7-5109-4035-A6F9-3284B529B11C}" type="slidenum">
              <a:rPr lang="en-US" smtClean="0"/>
              <a:pPr>
                <a:defRPr/>
              </a:pPr>
              <a:t>26</a:t>
            </a:fld>
            <a:endParaRPr lang="en-US"/>
          </a:p>
        </p:txBody>
      </p:sp>
    </p:spTree>
    <p:extLst>
      <p:ext uri="{BB962C8B-B14F-4D97-AF65-F5344CB8AC3E}">
        <p14:creationId xmlns:p14="http://schemas.microsoft.com/office/powerpoint/2010/main" val="3477051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a:xfrm>
            <a:off x="152400" y="228601"/>
            <a:ext cx="8915400" cy="990600"/>
          </a:xfrm>
        </p:spPr>
        <p:txBody>
          <a:bodyPr/>
          <a:lstStyle/>
          <a:p>
            <a:r>
              <a:rPr lang="en-US" altLang="en-US" sz="4000" b="1"/>
              <a:t>Example of Banks Creating Money </a:t>
            </a:r>
          </a:p>
        </p:txBody>
      </p:sp>
      <p:pic>
        <p:nvPicPr>
          <p:cNvPr id="4" name="Picture 3" descr="PRINECOMA2_TABLE17.01.jpg"/>
          <p:cNvPicPr>
            <a:picLocks noChangeAspect="1"/>
          </p:cNvPicPr>
          <p:nvPr/>
        </p:nvPicPr>
        <p:blipFill>
          <a:blip r:embed="rId3"/>
          <a:srcRect b="4943"/>
          <a:stretch>
            <a:fillRect/>
          </a:stretch>
        </p:blipFill>
        <p:spPr>
          <a:xfrm>
            <a:off x="304800" y="2051238"/>
            <a:ext cx="8534400" cy="3569536"/>
          </a:xfrm>
          <a:prstGeom prst="rect">
            <a:avLst/>
          </a:prstGeom>
        </p:spPr>
      </p:pic>
      <p:sp>
        <p:nvSpPr>
          <p:cNvPr id="2" name="Slide Number Placeholder 1">
            <a:extLst>
              <a:ext uri="{FF2B5EF4-FFF2-40B4-BE49-F238E27FC236}">
                <a16:creationId xmlns:a16="http://schemas.microsoft.com/office/drawing/2014/main" id="{1CEFF674-1582-4453-936A-77040F8C9D03}"/>
              </a:ext>
            </a:extLst>
          </p:cNvPr>
          <p:cNvSpPr>
            <a:spLocks noGrp="1"/>
          </p:cNvSpPr>
          <p:nvPr>
            <p:ph type="sldNum" sz="quarter" idx="12"/>
          </p:nvPr>
        </p:nvSpPr>
        <p:spPr/>
        <p:txBody>
          <a:bodyPr/>
          <a:lstStyle/>
          <a:p>
            <a:pPr>
              <a:defRPr/>
            </a:pPr>
            <a:fld id="{34D6A8A7-5109-4035-A6F9-3284B529B11C}" type="slidenum">
              <a:rPr lang="en-US" smtClean="0"/>
              <a:pPr>
                <a:defRPr/>
              </a:pPr>
              <a:t>27</a:t>
            </a:fld>
            <a:endParaRPr lang="en-US"/>
          </a:p>
        </p:txBody>
      </p:sp>
    </p:spTree>
    <p:extLst>
      <p:ext uri="{BB962C8B-B14F-4D97-AF65-F5344CB8AC3E}">
        <p14:creationId xmlns:p14="http://schemas.microsoft.com/office/powerpoint/2010/main" val="2016320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a:xfrm>
            <a:off x="555626" y="199894"/>
            <a:ext cx="7978774" cy="866906"/>
          </a:xfrm>
        </p:spPr>
        <p:txBody>
          <a:bodyPr/>
          <a:lstStyle/>
          <a:p>
            <a:pPr marL="320040" indent="-320040" eaLnBrk="1" fontAlgn="auto" hangingPunct="1">
              <a:spcAft>
                <a:spcPts val="0"/>
              </a:spcAft>
              <a:buClr>
                <a:schemeClr val="accent6">
                  <a:lumMod val="75000"/>
                </a:schemeClr>
              </a:buClr>
              <a:defRPr/>
            </a:pPr>
            <a:r>
              <a:rPr lang="en-US" altLang="en-US" sz="4000" b="1">
                <a:ea typeface="+mj-ea"/>
                <a:cs typeface="+mj-cs"/>
              </a:rPr>
              <a:t>The Money Multiplier</a:t>
            </a:r>
          </a:p>
        </p:txBody>
      </p:sp>
      <p:grpSp>
        <p:nvGrpSpPr>
          <p:cNvPr id="61442" name="Group 42"/>
          <p:cNvGrpSpPr>
            <a:grpSpLocks/>
          </p:cNvGrpSpPr>
          <p:nvPr/>
        </p:nvGrpSpPr>
        <p:grpSpPr bwMode="auto">
          <a:xfrm>
            <a:off x="555625" y="3430582"/>
            <a:ext cx="8042275" cy="1903418"/>
            <a:chOff x="577" y="1256"/>
            <a:chExt cx="4623" cy="656"/>
          </a:xfrm>
        </p:grpSpPr>
        <p:sp>
          <p:nvSpPr>
            <p:cNvPr id="56325" name="Rectangle 30"/>
            <p:cNvSpPr>
              <a:spLocks noChangeArrowheads="1"/>
            </p:cNvSpPr>
            <p:nvPr/>
          </p:nvSpPr>
          <p:spPr bwMode="auto">
            <a:xfrm>
              <a:off x="577" y="1256"/>
              <a:ext cx="4623" cy="656"/>
            </a:xfrm>
            <a:prstGeom prst="rect">
              <a:avLst/>
            </a:prstGeom>
            <a:solidFill>
              <a:srgbClr val="99CCFF"/>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defRPr/>
              </a:pPr>
              <a:endParaRPr lang="en-US">
                <a:latin typeface="Arial" charset="0"/>
                <a:ea typeface="ＭＳ Ｐゴシック" charset="0"/>
              </a:endParaRPr>
            </a:p>
          </p:txBody>
        </p:sp>
        <p:grpSp>
          <p:nvGrpSpPr>
            <p:cNvPr id="61444" name="Group 41"/>
            <p:cNvGrpSpPr>
              <a:grpSpLocks/>
            </p:cNvGrpSpPr>
            <p:nvPr/>
          </p:nvGrpSpPr>
          <p:grpSpPr bwMode="auto">
            <a:xfrm>
              <a:off x="732" y="1298"/>
              <a:ext cx="4292" cy="473"/>
              <a:chOff x="-76" y="3250"/>
              <a:chExt cx="4292" cy="473"/>
            </a:xfrm>
          </p:grpSpPr>
          <p:sp>
            <p:nvSpPr>
              <p:cNvPr id="56327" name="Text Box 36"/>
              <p:cNvSpPr txBox="1">
                <a:spLocks noChangeArrowheads="1"/>
              </p:cNvSpPr>
              <p:nvPr/>
            </p:nvSpPr>
            <p:spPr bwMode="auto">
              <a:xfrm>
                <a:off x="-76" y="3325"/>
                <a:ext cx="2426" cy="15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lvl1pPr>
                  <a:defRPr sz="2000" b="1">
                    <a:solidFill>
                      <a:schemeClr val="tx1"/>
                    </a:solidFill>
                    <a:latin typeface="Arial" charset="0"/>
                    <a:ea typeface="ＭＳ Ｐゴシック" charset="0"/>
                  </a:defRPr>
                </a:lvl1pPr>
                <a:lvl2pPr marL="742950" indent="-285750">
                  <a:defRPr sz="2000" b="1">
                    <a:solidFill>
                      <a:schemeClr val="tx1"/>
                    </a:solidFill>
                    <a:latin typeface="Arial" charset="0"/>
                    <a:ea typeface="ＭＳ Ｐゴシック" charset="0"/>
                  </a:defRPr>
                </a:lvl2pPr>
                <a:lvl3pPr marL="1143000" indent="-228600">
                  <a:defRPr sz="2000" b="1">
                    <a:solidFill>
                      <a:schemeClr val="tx1"/>
                    </a:solidFill>
                    <a:latin typeface="Arial" charset="0"/>
                    <a:ea typeface="ＭＳ Ｐゴシック" charset="0"/>
                  </a:defRPr>
                </a:lvl3pPr>
                <a:lvl4pPr marL="1600200" indent="-228600">
                  <a:defRPr sz="2000" b="1">
                    <a:solidFill>
                      <a:schemeClr val="tx1"/>
                    </a:solidFill>
                    <a:latin typeface="Arial" charset="0"/>
                    <a:ea typeface="ＭＳ Ｐゴシック" charset="0"/>
                  </a:defRPr>
                </a:lvl4pPr>
                <a:lvl5pPr marL="2057400" indent="-228600">
                  <a:defRPr sz="2000" b="1">
                    <a:solidFill>
                      <a:schemeClr val="tx1"/>
                    </a:solidFill>
                    <a:latin typeface="Arial" charset="0"/>
                    <a:ea typeface="ＭＳ Ｐゴシック" charset="0"/>
                  </a:defRPr>
                </a:lvl5pPr>
                <a:lvl6pPr marL="2514600" indent="-228600" eaLnBrk="0" fontAlgn="base" hangingPunct="0">
                  <a:spcBef>
                    <a:spcPct val="0"/>
                  </a:spcBef>
                  <a:spcAft>
                    <a:spcPct val="0"/>
                  </a:spcAft>
                  <a:defRPr sz="2000" b="1">
                    <a:solidFill>
                      <a:schemeClr val="tx1"/>
                    </a:solidFill>
                    <a:latin typeface="Arial" charset="0"/>
                    <a:ea typeface="ＭＳ Ｐゴシック" charset="0"/>
                  </a:defRPr>
                </a:lvl6pPr>
                <a:lvl7pPr marL="2971800" indent="-228600" eaLnBrk="0" fontAlgn="base" hangingPunct="0">
                  <a:spcBef>
                    <a:spcPct val="0"/>
                  </a:spcBef>
                  <a:spcAft>
                    <a:spcPct val="0"/>
                  </a:spcAft>
                  <a:defRPr sz="2000" b="1">
                    <a:solidFill>
                      <a:schemeClr val="tx1"/>
                    </a:solidFill>
                    <a:latin typeface="Arial" charset="0"/>
                    <a:ea typeface="ＭＳ Ｐゴシック" charset="0"/>
                  </a:defRPr>
                </a:lvl7pPr>
                <a:lvl8pPr marL="3429000" indent="-228600" eaLnBrk="0" fontAlgn="base" hangingPunct="0">
                  <a:spcBef>
                    <a:spcPct val="0"/>
                  </a:spcBef>
                  <a:spcAft>
                    <a:spcPct val="0"/>
                  </a:spcAft>
                  <a:defRPr sz="2000" b="1">
                    <a:solidFill>
                      <a:schemeClr val="tx1"/>
                    </a:solidFill>
                    <a:latin typeface="Arial" charset="0"/>
                    <a:ea typeface="ＭＳ Ｐゴシック" charset="0"/>
                  </a:defRPr>
                </a:lvl8pPr>
                <a:lvl9pPr marL="3886200" indent="-228600" eaLnBrk="0" fontAlgn="base" hangingPunct="0">
                  <a:spcBef>
                    <a:spcPct val="0"/>
                  </a:spcBef>
                  <a:spcAft>
                    <a:spcPct val="0"/>
                  </a:spcAft>
                  <a:defRPr sz="2000" b="1">
                    <a:solidFill>
                      <a:schemeClr val="tx1"/>
                    </a:solidFill>
                    <a:latin typeface="Arial" charset="0"/>
                    <a:ea typeface="ＭＳ Ｐゴシック" charset="0"/>
                  </a:defRPr>
                </a:lvl9pPr>
              </a:lstStyle>
              <a:p>
                <a:pPr>
                  <a:defRPr/>
                </a:pPr>
                <a:r>
                  <a:rPr lang="en-US" sz="2400"/>
                  <a:t>Simple Money Multiplier = </a:t>
                </a:r>
              </a:p>
            </p:txBody>
          </p:sp>
          <p:sp>
            <p:nvSpPr>
              <p:cNvPr id="56328" name="Text Box 37"/>
              <p:cNvSpPr txBox="1">
                <a:spLocks noChangeArrowheads="1"/>
              </p:cNvSpPr>
              <p:nvPr/>
            </p:nvSpPr>
            <p:spPr bwMode="auto">
              <a:xfrm>
                <a:off x="3160" y="3250"/>
                <a:ext cx="254" cy="1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lvl1pPr>
                  <a:defRPr sz="2000" b="1">
                    <a:solidFill>
                      <a:schemeClr val="tx1"/>
                    </a:solidFill>
                    <a:latin typeface="Arial" charset="0"/>
                    <a:ea typeface="ＭＳ Ｐゴシック" charset="0"/>
                  </a:defRPr>
                </a:lvl1pPr>
                <a:lvl2pPr marL="742950" indent="-285750">
                  <a:defRPr sz="2000" b="1">
                    <a:solidFill>
                      <a:schemeClr val="tx1"/>
                    </a:solidFill>
                    <a:latin typeface="Arial" charset="0"/>
                    <a:ea typeface="ＭＳ Ｐゴシック" charset="0"/>
                  </a:defRPr>
                </a:lvl2pPr>
                <a:lvl3pPr marL="1143000" indent="-228600">
                  <a:defRPr sz="2000" b="1">
                    <a:solidFill>
                      <a:schemeClr val="tx1"/>
                    </a:solidFill>
                    <a:latin typeface="Arial" charset="0"/>
                    <a:ea typeface="ＭＳ Ｐゴシック" charset="0"/>
                  </a:defRPr>
                </a:lvl3pPr>
                <a:lvl4pPr marL="1600200" indent="-228600">
                  <a:defRPr sz="2000" b="1">
                    <a:solidFill>
                      <a:schemeClr val="tx1"/>
                    </a:solidFill>
                    <a:latin typeface="Arial" charset="0"/>
                    <a:ea typeface="ＭＳ Ｐゴシック" charset="0"/>
                  </a:defRPr>
                </a:lvl4pPr>
                <a:lvl5pPr marL="2057400" indent="-228600">
                  <a:defRPr sz="2000" b="1">
                    <a:solidFill>
                      <a:schemeClr val="tx1"/>
                    </a:solidFill>
                    <a:latin typeface="Arial" charset="0"/>
                    <a:ea typeface="ＭＳ Ｐゴシック" charset="0"/>
                  </a:defRPr>
                </a:lvl5pPr>
                <a:lvl6pPr marL="2514600" indent="-228600" eaLnBrk="0" fontAlgn="base" hangingPunct="0">
                  <a:spcBef>
                    <a:spcPct val="0"/>
                  </a:spcBef>
                  <a:spcAft>
                    <a:spcPct val="0"/>
                  </a:spcAft>
                  <a:defRPr sz="2000" b="1">
                    <a:solidFill>
                      <a:schemeClr val="tx1"/>
                    </a:solidFill>
                    <a:latin typeface="Arial" charset="0"/>
                    <a:ea typeface="ＭＳ Ｐゴシック" charset="0"/>
                  </a:defRPr>
                </a:lvl6pPr>
                <a:lvl7pPr marL="2971800" indent="-228600" eaLnBrk="0" fontAlgn="base" hangingPunct="0">
                  <a:spcBef>
                    <a:spcPct val="0"/>
                  </a:spcBef>
                  <a:spcAft>
                    <a:spcPct val="0"/>
                  </a:spcAft>
                  <a:defRPr sz="2000" b="1">
                    <a:solidFill>
                      <a:schemeClr val="tx1"/>
                    </a:solidFill>
                    <a:latin typeface="Arial" charset="0"/>
                    <a:ea typeface="ＭＳ Ｐゴシック" charset="0"/>
                  </a:defRPr>
                </a:lvl7pPr>
                <a:lvl8pPr marL="3429000" indent="-228600" eaLnBrk="0" fontAlgn="base" hangingPunct="0">
                  <a:spcBef>
                    <a:spcPct val="0"/>
                  </a:spcBef>
                  <a:spcAft>
                    <a:spcPct val="0"/>
                  </a:spcAft>
                  <a:defRPr sz="2000" b="1">
                    <a:solidFill>
                      <a:schemeClr val="tx1"/>
                    </a:solidFill>
                    <a:latin typeface="Arial" charset="0"/>
                    <a:ea typeface="ＭＳ Ｐゴシック" charset="0"/>
                  </a:defRPr>
                </a:lvl8pPr>
                <a:lvl9pPr marL="3886200" indent="-228600" eaLnBrk="0" fontAlgn="base" hangingPunct="0">
                  <a:spcBef>
                    <a:spcPct val="0"/>
                  </a:spcBef>
                  <a:spcAft>
                    <a:spcPct val="0"/>
                  </a:spcAft>
                  <a:defRPr sz="2000" b="1">
                    <a:solidFill>
                      <a:schemeClr val="tx1"/>
                    </a:solidFill>
                    <a:latin typeface="Arial" charset="0"/>
                    <a:ea typeface="ＭＳ Ｐゴシック" charset="0"/>
                  </a:defRPr>
                </a:lvl9pPr>
              </a:lstStyle>
              <a:p>
                <a:pPr>
                  <a:defRPr/>
                </a:pPr>
                <a:r>
                  <a:rPr lang="en-US" sz="3600"/>
                  <a:t>1</a:t>
                </a:r>
              </a:p>
            </p:txBody>
          </p:sp>
          <p:sp>
            <p:nvSpPr>
              <p:cNvPr id="56329" name="Text Box 38"/>
              <p:cNvSpPr txBox="1">
                <a:spLocks noChangeArrowheads="1"/>
              </p:cNvSpPr>
              <p:nvPr/>
            </p:nvSpPr>
            <p:spPr bwMode="auto">
              <a:xfrm>
                <a:off x="2391" y="3437"/>
                <a:ext cx="1825" cy="28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lvl1pPr>
                  <a:defRPr sz="2000" b="1">
                    <a:solidFill>
                      <a:schemeClr val="tx1"/>
                    </a:solidFill>
                    <a:latin typeface="Arial" charset="0"/>
                    <a:ea typeface="ＭＳ Ｐゴシック" charset="0"/>
                  </a:defRPr>
                </a:lvl1pPr>
                <a:lvl2pPr marL="742950" indent="-285750">
                  <a:defRPr sz="2000" b="1">
                    <a:solidFill>
                      <a:schemeClr val="tx1"/>
                    </a:solidFill>
                    <a:latin typeface="Arial" charset="0"/>
                    <a:ea typeface="ＭＳ Ｐゴシック" charset="0"/>
                  </a:defRPr>
                </a:lvl2pPr>
                <a:lvl3pPr marL="1143000" indent="-228600">
                  <a:defRPr sz="2000" b="1">
                    <a:solidFill>
                      <a:schemeClr val="tx1"/>
                    </a:solidFill>
                    <a:latin typeface="Arial" charset="0"/>
                    <a:ea typeface="ＭＳ Ｐゴシック" charset="0"/>
                  </a:defRPr>
                </a:lvl3pPr>
                <a:lvl4pPr marL="1600200" indent="-228600">
                  <a:defRPr sz="2000" b="1">
                    <a:solidFill>
                      <a:schemeClr val="tx1"/>
                    </a:solidFill>
                    <a:latin typeface="Arial" charset="0"/>
                    <a:ea typeface="ＭＳ Ｐゴシック" charset="0"/>
                  </a:defRPr>
                </a:lvl4pPr>
                <a:lvl5pPr marL="2057400" indent="-228600">
                  <a:defRPr sz="2000" b="1">
                    <a:solidFill>
                      <a:schemeClr val="tx1"/>
                    </a:solidFill>
                    <a:latin typeface="Arial" charset="0"/>
                    <a:ea typeface="ＭＳ Ｐゴシック" charset="0"/>
                  </a:defRPr>
                </a:lvl5pPr>
                <a:lvl6pPr marL="2514600" indent="-228600" eaLnBrk="0" fontAlgn="base" hangingPunct="0">
                  <a:spcBef>
                    <a:spcPct val="0"/>
                  </a:spcBef>
                  <a:spcAft>
                    <a:spcPct val="0"/>
                  </a:spcAft>
                  <a:defRPr sz="2000" b="1">
                    <a:solidFill>
                      <a:schemeClr val="tx1"/>
                    </a:solidFill>
                    <a:latin typeface="Arial" charset="0"/>
                    <a:ea typeface="ＭＳ Ｐゴシック" charset="0"/>
                  </a:defRPr>
                </a:lvl6pPr>
                <a:lvl7pPr marL="2971800" indent="-228600" eaLnBrk="0" fontAlgn="base" hangingPunct="0">
                  <a:spcBef>
                    <a:spcPct val="0"/>
                  </a:spcBef>
                  <a:spcAft>
                    <a:spcPct val="0"/>
                  </a:spcAft>
                  <a:defRPr sz="2000" b="1">
                    <a:solidFill>
                      <a:schemeClr val="tx1"/>
                    </a:solidFill>
                    <a:latin typeface="Arial" charset="0"/>
                    <a:ea typeface="ＭＳ Ｐゴシック" charset="0"/>
                  </a:defRPr>
                </a:lvl7pPr>
                <a:lvl8pPr marL="3429000" indent="-228600" eaLnBrk="0" fontAlgn="base" hangingPunct="0">
                  <a:spcBef>
                    <a:spcPct val="0"/>
                  </a:spcBef>
                  <a:spcAft>
                    <a:spcPct val="0"/>
                  </a:spcAft>
                  <a:defRPr sz="2000" b="1">
                    <a:solidFill>
                      <a:schemeClr val="tx1"/>
                    </a:solidFill>
                    <a:latin typeface="Arial" charset="0"/>
                    <a:ea typeface="ＭＳ Ｐゴシック" charset="0"/>
                  </a:defRPr>
                </a:lvl8pPr>
                <a:lvl9pPr marL="3886200" indent="-228600" eaLnBrk="0" fontAlgn="base" hangingPunct="0">
                  <a:spcBef>
                    <a:spcPct val="0"/>
                  </a:spcBef>
                  <a:spcAft>
                    <a:spcPct val="0"/>
                  </a:spcAft>
                  <a:defRPr sz="2000" b="1">
                    <a:solidFill>
                      <a:schemeClr val="tx1"/>
                    </a:solidFill>
                    <a:latin typeface="Arial" charset="0"/>
                    <a:ea typeface="ＭＳ Ｐゴシック" charset="0"/>
                  </a:defRPr>
                </a:lvl9pPr>
              </a:lstStyle>
              <a:p>
                <a:pPr algn="ctr">
                  <a:defRPr/>
                </a:pPr>
                <a:r>
                  <a:rPr lang="en-US" sz="2400" dirty="0">
                    <a:solidFill>
                      <a:srgbClr val="FF0000"/>
                    </a:solidFill>
                  </a:rPr>
                  <a:t>Required Reserve Ratio</a:t>
                </a:r>
              </a:p>
            </p:txBody>
          </p:sp>
          <p:sp>
            <p:nvSpPr>
              <p:cNvPr id="56330" name="Line 40"/>
              <p:cNvSpPr>
                <a:spLocks noChangeShapeType="1"/>
              </p:cNvSpPr>
              <p:nvPr/>
            </p:nvSpPr>
            <p:spPr bwMode="auto">
              <a:xfrm>
                <a:off x="2519" y="3420"/>
                <a:ext cx="1696"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defRPr/>
                </a:pPr>
                <a:endParaRPr lang="en-US">
                  <a:latin typeface="Arial" charset="0"/>
                  <a:ea typeface="ＭＳ Ｐゴシック" charset="0"/>
                </a:endParaRPr>
              </a:p>
            </p:txBody>
          </p:sp>
        </p:grpSp>
      </p:grpSp>
      <p:sp>
        <p:nvSpPr>
          <p:cNvPr id="2" name="Rectangle 1"/>
          <p:cNvSpPr/>
          <p:nvPr/>
        </p:nvSpPr>
        <p:spPr>
          <a:xfrm>
            <a:off x="555625" y="1630740"/>
            <a:ext cx="8042275" cy="1569660"/>
          </a:xfrm>
          <a:prstGeom prst="rect">
            <a:avLst/>
          </a:prstGeom>
        </p:spPr>
        <p:txBody>
          <a:bodyPr wrap="square">
            <a:spAutoFit/>
          </a:bodyPr>
          <a:lstStyle/>
          <a:p>
            <a:pPr eaLnBrk="1" hangingPunct="1"/>
            <a:r>
              <a:rPr lang="en-US" altLang="en-US" sz="3200">
                <a:latin typeface="Times New Roman" panose="02020603050405020304" pitchFamily="18" charset="0"/>
                <a:cs typeface="Times New Roman" panose="02020603050405020304" pitchFamily="18" charset="0"/>
              </a:rPr>
              <a:t>With a reserve requirement of 5% &amp; an initial deposit of $400, what is the total amount of money that could be in the money supply?</a:t>
            </a:r>
          </a:p>
        </p:txBody>
      </p:sp>
      <p:sp>
        <p:nvSpPr>
          <p:cNvPr id="3" name="TextBox 2"/>
          <p:cNvSpPr txBox="1"/>
          <p:nvPr/>
        </p:nvSpPr>
        <p:spPr>
          <a:xfrm>
            <a:off x="152400" y="5475982"/>
            <a:ext cx="8839200" cy="954107"/>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Answer:</a:t>
            </a:r>
            <a:r>
              <a:rPr lang="en-US" sz="2800" b="1" dirty="0">
                <a:solidFill>
                  <a:srgbClr val="FF0000"/>
                </a:solidFill>
                <a:latin typeface="Times New Roman" panose="02020603050405020304" pitchFamily="18" charset="0"/>
                <a:cs typeface="Times New Roman" panose="02020603050405020304" pitchFamily="18" charset="0"/>
              </a:rPr>
              <a:t>  The money multiplier is 1/.05 = 20</a:t>
            </a:r>
          </a:p>
          <a:p>
            <a:r>
              <a:rPr lang="en-US" sz="2800" dirty="0">
                <a:latin typeface="Times New Roman" panose="02020603050405020304" pitchFamily="18" charset="0"/>
                <a:cs typeface="Times New Roman" panose="02020603050405020304" pitchFamily="18" charset="0"/>
              </a:rPr>
              <a:t>Maximum impact on MS (total money): $400 * 20 = $8,000</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493E1EE-9AAE-4C05-8D3E-2B24771B708B}"/>
              </a:ext>
            </a:extLst>
          </p:cNvPr>
          <p:cNvSpPr>
            <a:spLocks noGrp="1"/>
          </p:cNvSpPr>
          <p:nvPr>
            <p:ph type="sldNum" sz="quarter" idx="12"/>
          </p:nvPr>
        </p:nvSpPr>
        <p:spPr/>
        <p:txBody>
          <a:bodyPr/>
          <a:lstStyle/>
          <a:p>
            <a:pPr>
              <a:defRPr/>
            </a:pPr>
            <a:fld id="{34D6A8A7-5109-4035-A6F9-3284B529B11C}" type="slidenum">
              <a:rPr lang="en-US" smtClean="0"/>
              <a:pPr>
                <a:defRPr/>
              </a:pPr>
              <a:t>28</a:t>
            </a:fld>
            <a:endParaRPr lang="en-US"/>
          </a:p>
        </p:txBody>
      </p:sp>
    </p:spTree>
    <p:extLst>
      <p:ext uri="{BB962C8B-B14F-4D97-AF65-F5344CB8AC3E}">
        <p14:creationId xmlns:p14="http://schemas.microsoft.com/office/powerpoint/2010/main" val="2683241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a:xfrm>
            <a:off x="1447800" y="427038"/>
            <a:ext cx="7391400" cy="868362"/>
          </a:xfrm>
        </p:spPr>
        <p:txBody>
          <a:bodyPr/>
          <a:lstStyle/>
          <a:p>
            <a:pPr marL="320040" indent="-320040" eaLnBrk="1" fontAlgn="auto" hangingPunct="1">
              <a:spcAft>
                <a:spcPts val="0"/>
              </a:spcAft>
              <a:buClr>
                <a:schemeClr val="accent6">
                  <a:lumMod val="75000"/>
                </a:schemeClr>
              </a:buClr>
              <a:defRPr/>
            </a:pPr>
            <a:r>
              <a:rPr lang="en-US" altLang="en-US" sz="4000" b="1">
                <a:ea typeface="+mj-ea"/>
                <a:cs typeface="+mj-cs"/>
              </a:rPr>
              <a:t>Leakages</a:t>
            </a:r>
          </a:p>
        </p:txBody>
      </p:sp>
      <p:sp>
        <p:nvSpPr>
          <p:cNvPr id="2" name="Content Placeholder 1"/>
          <p:cNvSpPr>
            <a:spLocks noGrp="1"/>
          </p:cNvSpPr>
          <p:nvPr>
            <p:ph idx="1"/>
          </p:nvPr>
        </p:nvSpPr>
        <p:spPr>
          <a:xfrm>
            <a:off x="152400" y="4114800"/>
            <a:ext cx="3352800" cy="1752600"/>
          </a:xfrm>
        </p:spPr>
        <p:txBody>
          <a:bodyPr/>
          <a:lstStyle/>
          <a:p>
            <a:r>
              <a:rPr lang="en-US" dirty="0">
                <a:latin typeface="Times New Roman" panose="02020603050405020304" pitchFamily="18" charset="0"/>
                <a:cs typeface="Times New Roman" panose="02020603050405020304" pitchFamily="18" charset="0"/>
              </a:rPr>
              <a:t>Currency drains</a:t>
            </a:r>
            <a:endParaRPr lang="en-US" b="1" dirty="0">
              <a:solidFill>
                <a:srgbClr val="FF0000"/>
              </a:solidFill>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Excess reserves</a:t>
            </a:r>
            <a:endParaRPr lang="en-US" b="1" dirty="0">
              <a:solidFill>
                <a:srgbClr val="FF0000"/>
              </a:solidFill>
              <a:latin typeface="Times New Roman" panose="02020603050405020304" pitchFamily="18" charset="0"/>
              <a:cs typeface="Times New Roman" panose="02020603050405020304" pitchFamily="18" charset="0"/>
            </a:endParaRPr>
          </a:p>
        </p:txBody>
      </p:sp>
      <p:pic>
        <p:nvPicPr>
          <p:cNvPr id="62467"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29038" y="2897188"/>
            <a:ext cx="5414962" cy="396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3124200" cy="3124200"/>
          </a:xfrm>
          <a:prstGeom prst="rect">
            <a:avLst/>
          </a:prstGeom>
        </p:spPr>
      </p:pic>
      <p:sp>
        <p:nvSpPr>
          <p:cNvPr id="4" name="Slide Number Placeholder 3">
            <a:extLst>
              <a:ext uri="{FF2B5EF4-FFF2-40B4-BE49-F238E27FC236}">
                <a16:creationId xmlns:a16="http://schemas.microsoft.com/office/drawing/2014/main" id="{0BA7EC2C-A18C-46AF-B3DC-0130807FF423}"/>
              </a:ext>
            </a:extLst>
          </p:cNvPr>
          <p:cNvSpPr>
            <a:spLocks noGrp="1"/>
          </p:cNvSpPr>
          <p:nvPr>
            <p:ph type="sldNum" sz="quarter" idx="12"/>
          </p:nvPr>
        </p:nvSpPr>
        <p:spPr/>
        <p:txBody>
          <a:bodyPr/>
          <a:lstStyle/>
          <a:p>
            <a:pPr>
              <a:defRPr/>
            </a:pPr>
            <a:fld id="{34D6A8A7-5109-4035-A6F9-3284B529B11C}" type="slidenum">
              <a:rPr lang="en-US" smtClean="0"/>
              <a:pPr>
                <a:defRPr/>
              </a:pPr>
              <a:t>29</a:t>
            </a:fld>
            <a:endParaRPr lang="en-US"/>
          </a:p>
        </p:txBody>
      </p:sp>
    </p:spTree>
    <p:extLst>
      <p:ext uri="{BB962C8B-B14F-4D97-AF65-F5344CB8AC3E}">
        <p14:creationId xmlns:p14="http://schemas.microsoft.com/office/powerpoint/2010/main" val="2160404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6850" name="Rectangle 1026"/>
          <p:cNvSpPr>
            <a:spLocks noGrp="1" noChangeArrowheads="1"/>
          </p:cNvSpPr>
          <p:nvPr>
            <p:ph type="title"/>
          </p:nvPr>
        </p:nvSpPr>
        <p:spPr>
          <a:xfrm>
            <a:off x="5582304" y="3744642"/>
            <a:ext cx="3561695" cy="2089702"/>
          </a:xfrm>
        </p:spPr>
        <p:txBody>
          <a:bodyPr/>
          <a:lstStyle/>
          <a:p>
            <a:pPr marL="0" indent="0" algn="l" eaLnBrk="1" fontAlgn="auto" hangingPunct="1">
              <a:spcAft>
                <a:spcPts val="0"/>
              </a:spcAft>
              <a:buClr>
                <a:schemeClr val="accent6">
                  <a:lumMod val="75000"/>
                </a:schemeClr>
              </a:buClr>
              <a:buFont typeface="Georgia" charset="0"/>
              <a:buNone/>
              <a:defRPr/>
            </a:pPr>
            <a:r>
              <a:rPr lang="en-US" altLang="en-US" b="0">
                <a:latin typeface="Comic Sans MS" panose="030F0702030302020204" pitchFamily="66" charset="0"/>
                <a:cs typeface="Calibri"/>
              </a:rPr>
              <a:t>Did you </a:t>
            </a:r>
            <a:br>
              <a:rPr lang="en-US" altLang="en-US" b="0">
                <a:latin typeface="Comic Sans MS" panose="030F0702030302020204" pitchFamily="66" charset="0"/>
                <a:cs typeface="Calibri"/>
              </a:rPr>
            </a:br>
            <a:r>
              <a:rPr lang="en-US" altLang="en-US" b="0">
                <a:latin typeface="Comic Sans MS" panose="030F0702030302020204" pitchFamily="66" charset="0"/>
                <a:cs typeface="Calibri"/>
              </a:rPr>
              <a:t>know that...</a:t>
            </a:r>
          </a:p>
        </p:txBody>
      </p:sp>
      <p:sp>
        <p:nvSpPr>
          <p:cNvPr id="17410" name="Rectangle 1027"/>
          <p:cNvSpPr>
            <a:spLocks noGrp="1" noChangeArrowheads="1"/>
          </p:cNvSpPr>
          <p:nvPr>
            <p:ph sz="quarter" idx="4294967295"/>
          </p:nvPr>
        </p:nvSpPr>
        <p:spPr>
          <a:xfrm>
            <a:off x="457200" y="609600"/>
            <a:ext cx="7924800" cy="3573463"/>
          </a:xfrm>
        </p:spPr>
        <p:txBody>
          <a:bodyPr/>
          <a:lstStyle/>
          <a:p>
            <a:pPr marL="44450" indent="0" eaLnBrk="1" hangingPunct="1">
              <a:buFont typeface="Georgia" panose="02040502050405020303" pitchFamily="18" charset="0"/>
              <a:buNone/>
            </a:pPr>
            <a:r>
              <a:rPr lang="en-US" altLang="en-US" sz="3200" b="1">
                <a:solidFill>
                  <a:srgbClr val="FF3300"/>
                </a:solidFill>
                <a:latin typeface="Times New Roman" panose="02020603050405020304" pitchFamily="18" charset="0"/>
                <a:cs typeface="Times New Roman" panose="02020603050405020304" pitchFamily="18" charset="0"/>
              </a:rPr>
              <a:t>Money</a:t>
            </a:r>
            <a:r>
              <a:rPr lang="en-US" altLang="en-US" sz="3200">
                <a:latin typeface="Times New Roman" panose="02020603050405020304" pitchFamily="18" charset="0"/>
                <a:cs typeface="Times New Roman" panose="02020603050405020304" pitchFamily="18" charset="0"/>
              </a:rPr>
              <a:t> is any medium that people generally accept in exchange for goods and services</a:t>
            </a:r>
          </a:p>
          <a:p>
            <a:pPr marL="44450" indent="0" eaLnBrk="1" hangingPunct="1">
              <a:buFont typeface="Georgia" panose="02040502050405020303" pitchFamily="18" charset="0"/>
              <a:buNone/>
            </a:pPr>
            <a:endParaRPr lang="en-US" altLang="en-US" sz="3200">
              <a:latin typeface="Times New Roman" panose="02020603050405020304" pitchFamily="18" charset="0"/>
              <a:cs typeface="Times New Roman" panose="02020603050405020304" pitchFamily="18" charset="0"/>
            </a:endParaRPr>
          </a:p>
          <a:p>
            <a:pPr marL="44450" indent="0" eaLnBrk="1" hangingPunct="1">
              <a:buFont typeface="Georgia" panose="02040502050405020303" pitchFamily="18" charset="0"/>
              <a:buNone/>
            </a:pPr>
            <a:r>
              <a:rPr lang="en-US" altLang="en-US">
                <a:latin typeface="Times New Roman" panose="02020603050405020304" pitchFamily="18" charset="0"/>
                <a:cs typeface="Times New Roman" panose="02020603050405020304" pitchFamily="18" charset="0"/>
                <a:hlinkClick r:id="rId3"/>
              </a:rPr>
              <a:t>wheresgeorge.com</a:t>
            </a:r>
            <a:endParaRPr lang="en-US" altLang="en-US" sz="3200">
              <a:latin typeface="Times New Roman" panose="02020603050405020304" pitchFamily="18" charset="0"/>
              <a:cs typeface="Times New Roman" panose="02020603050405020304" pitchFamily="18" charset="0"/>
            </a:endParaRPr>
          </a:p>
          <a:p>
            <a:pPr marL="44450" indent="0" eaLnBrk="1" hangingPunct="1">
              <a:buFont typeface="Georgia" panose="02040502050405020303" pitchFamily="18" charset="0"/>
              <a:buNone/>
            </a:pPr>
            <a:r>
              <a:rPr lang="en-US" altLang="en-US" sz="3200">
                <a:latin typeface="Times New Roman" panose="02020603050405020304" pitchFamily="18" charset="0"/>
                <a:cs typeface="Times New Roman" panose="02020603050405020304" pitchFamily="18" charset="0"/>
              </a:rPr>
              <a:t> </a:t>
            </a:r>
          </a:p>
          <a:p>
            <a:pPr marL="44450" indent="0" eaLnBrk="1" hangingPunct="1">
              <a:buFont typeface="Georgia" panose="02040502050405020303" pitchFamily="18" charset="0"/>
              <a:buNone/>
            </a:pPr>
            <a:endParaRPr lang="en-US" altLang="en-US" sz="3200">
              <a:latin typeface="Times New Roman" panose="02020603050405020304" pitchFamily="18" charset="0"/>
              <a:cs typeface="Times New Roman" panose="02020603050405020304" pitchFamily="18" charset="0"/>
            </a:endParaRPr>
          </a:p>
        </p:txBody>
      </p:sp>
      <p:pic>
        <p:nvPicPr>
          <p:cNvPr id="17411"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6867" y="3048000"/>
            <a:ext cx="5063196"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CE597996-73AC-495F-A40A-1D432DC2DD46}"/>
              </a:ext>
            </a:extLst>
          </p:cNvPr>
          <p:cNvSpPr>
            <a:spLocks noGrp="1"/>
          </p:cNvSpPr>
          <p:nvPr>
            <p:ph type="sldNum" sz="quarter" idx="12"/>
          </p:nvPr>
        </p:nvSpPr>
        <p:spPr/>
        <p:txBody>
          <a:bodyPr/>
          <a:lstStyle/>
          <a:p>
            <a:pPr>
              <a:defRPr/>
            </a:pPr>
            <a:fld id="{34D6A8A7-5109-4035-A6F9-3284B529B11C}" type="slidenum">
              <a:rPr lang="en-US" smtClean="0"/>
              <a:pPr>
                <a:defRPr/>
              </a:pPr>
              <a:t>3</a:t>
            </a:fld>
            <a:endParaRPr lang="en-US"/>
          </a:p>
        </p:txBody>
      </p:sp>
    </p:spTree>
    <p:extLst>
      <p:ext uri="{BB962C8B-B14F-4D97-AF65-F5344CB8AC3E}">
        <p14:creationId xmlns:p14="http://schemas.microsoft.com/office/powerpoint/2010/main" val="40623970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a:xfrm>
            <a:off x="457200" y="304801"/>
            <a:ext cx="8229600" cy="914400"/>
          </a:xfrm>
        </p:spPr>
        <p:txBody>
          <a:bodyPr/>
          <a:lstStyle/>
          <a:p>
            <a:r>
              <a:rPr lang="en-US" altLang="en-US" sz="4000" b="1"/>
              <a:t>The Federal Reserve</a:t>
            </a:r>
          </a:p>
        </p:txBody>
      </p:sp>
      <p:sp>
        <p:nvSpPr>
          <p:cNvPr id="35843" name="Content Placeholder 2"/>
          <p:cNvSpPr>
            <a:spLocks noGrp="1"/>
          </p:cNvSpPr>
          <p:nvPr>
            <p:ph idx="1"/>
          </p:nvPr>
        </p:nvSpPr>
        <p:spPr>
          <a:xfrm>
            <a:off x="457200" y="1447800"/>
            <a:ext cx="8229600" cy="5160963"/>
          </a:xfrm>
        </p:spPr>
        <p:txBody>
          <a:bodyPr/>
          <a:lstStyle/>
          <a:p>
            <a:pPr>
              <a:defRPr/>
            </a:pPr>
            <a:r>
              <a:rPr lang="en-US" dirty="0">
                <a:latin typeface="Times New Roman" panose="02020603050405020304" pitchFamily="18" charset="0"/>
                <a:cs typeface="Times New Roman" panose="02020603050405020304" pitchFamily="18" charset="0"/>
              </a:rPr>
              <a:t>The Federal Reserve (Fed): central bank of United States</a:t>
            </a:r>
          </a:p>
          <a:p>
            <a:pPr>
              <a:defRPr/>
            </a:pPr>
            <a:r>
              <a:rPr lang="en-US" dirty="0">
                <a:latin typeface="Times New Roman" panose="02020603050405020304" pitchFamily="18" charset="0"/>
                <a:cs typeface="Times New Roman" panose="02020603050405020304" pitchFamily="18" charset="0"/>
              </a:rPr>
              <a:t>Three responsibilities:</a:t>
            </a:r>
          </a:p>
          <a:p>
            <a:pPr marL="914400" lvl="1" indent="-457200">
              <a:buFont typeface="+mj-lt"/>
              <a:buAutoNum type="arabicPeriod"/>
              <a:defRPr/>
            </a:pPr>
            <a:r>
              <a:rPr lang="en-US" sz="3200" dirty="0">
                <a:latin typeface="Times New Roman" panose="02020603050405020304" pitchFamily="18" charset="0"/>
                <a:cs typeface="Times New Roman" panose="02020603050405020304" pitchFamily="18" charset="0"/>
              </a:rPr>
              <a:t>Monetary policy</a:t>
            </a:r>
          </a:p>
          <a:p>
            <a:pPr marL="914400" lvl="1" indent="-457200">
              <a:buFont typeface="+mj-lt"/>
              <a:buAutoNum type="arabicPeriod"/>
              <a:defRPr/>
            </a:pPr>
            <a:r>
              <a:rPr lang="en-US" sz="3200" dirty="0">
                <a:latin typeface="Times New Roman" panose="02020603050405020304" pitchFamily="18" charset="0"/>
                <a:cs typeface="Times New Roman" panose="02020603050405020304" pitchFamily="18" charset="0"/>
              </a:rPr>
              <a:t>Central banking</a:t>
            </a:r>
          </a:p>
          <a:p>
            <a:pPr marL="914400" lvl="1" indent="-457200">
              <a:buFont typeface="+mj-lt"/>
              <a:buAutoNum type="arabicPeriod"/>
              <a:defRPr/>
            </a:pPr>
            <a:r>
              <a:rPr lang="en-US" sz="3200" dirty="0">
                <a:latin typeface="Times New Roman" panose="02020603050405020304" pitchFamily="18" charset="0"/>
                <a:cs typeface="Times New Roman" panose="02020603050405020304" pitchFamily="18" charset="0"/>
              </a:rPr>
              <a:t>Bank regulation</a:t>
            </a:r>
          </a:p>
          <a:p>
            <a:pPr>
              <a:defRPr/>
            </a:pPr>
            <a:r>
              <a:rPr lang="en-US" dirty="0">
                <a:latin typeface="Times New Roman" panose="02020603050405020304" pitchFamily="18" charset="0"/>
                <a:cs typeface="Times New Roman" panose="02020603050405020304" pitchFamily="18" charset="0"/>
              </a:rPr>
              <a:t>Current chairman of the Fed</a:t>
            </a:r>
          </a:p>
          <a:p>
            <a:pPr marL="457200" lvl="1" indent="0">
              <a:buNone/>
              <a:defRPr/>
            </a:pPr>
            <a:r>
              <a:rPr lang="en-US" sz="3200" b="1" dirty="0">
                <a:solidFill>
                  <a:srgbClr val="FF0000"/>
                </a:solidFill>
                <a:latin typeface="Times New Roman" panose="02020603050405020304" pitchFamily="18" charset="0"/>
                <a:cs typeface="Times New Roman" panose="02020603050405020304" pitchFamily="18" charset="0"/>
              </a:rPr>
              <a:t>Jerome Powell</a:t>
            </a:r>
          </a:p>
        </p:txBody>
      </p:sp>
      <p:pic>
        <p:nvPicPr>
          <p:cNvPr id="2" name="Picture 1"/>
          <p:cNvPicPr>
            <a:picLocks noChangeAspect="1"/>
          </p:cNvPicPr>
          <p:nvPr/>
        </p:nvPicPr>
        <p:blipFill>
          <a:blip r:embed="rId3"/>
          <a:stretch>
            <a:fillRect/>
          </a:stretch>
        </p:blipFill>
        <p:spPr>
          <a:xfrm>
            <a:off x="5715000" y="2362200"/>
            <a:ext cx="2822331" cy="3527915"/>
          </a:xfrm>
          <a:prstGeom prst="rect">
            <a:avLst/>
          </a:prstGeom>
        </p:spPr>
      </p:pic>
      <p:sp>
        <p:nvSpPr>
          <p:cNvPr id="3" name="Slide Number Placeholder 2">
            <a:extLst>
              <a:ext uri="{FF2B5EF4-FFF2-40B4-BE49-F238E27FC236}">
                <a16:creationId xmlns:a16="http://schemas.microsoft.com/office/drawing/2014/main" id="{EA748D58-5496-47C5-9706-E984841B2C91}"/>
              </a:ext>
            </a:extLst>
          </p:cNvPr>
          <p:cNvSpPr>
            <a:spLocks noGrp="1"/>
          </p:cNvSpPr>
          <p:nvPr>
            <p:ph type="sldNum" sz="quarter" idx="12"/>
          </p:nvPr>
        </p:nvSpPr>
        <p:spPr/>
        <p:txBody>
          <a:bodyPr/>
          <a:lstStyle/>
          <a:p>
            <a:pPr>
              <a:defRPr/>
            </a:pPr>
            <a:fld id="{34D6A8A7-5109-4035-A6F9-3284B529B11C}" type="slidenum">
              <a:rPr lang="en-US" smtClean="0"/>
              <a:pPr>
                <a:defRPr/>
              </a:pPr>
              <a:t>30</a:t>
            </a:fld>
            <a:endParaRPr lang="en-US"/>
          </a:p>
        </p:txBody>
      </p:sp>
    </p:spTree>
    <p:extLst>
      <p:ext uri="{BB962C8B-B14F-4D97-AF65-F5344CB8AC3E}">
        <p14:creationId xmlns:p14="http://schemas.microsoft.com/office/powerpoint/2010/main" val="27036558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84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4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8B7C5-0B24-49D9-A10F-66F966483E3E}"/>
              </a:ext>
            </a:extLst>
          </p:cNvPr>
          <p:cNvSpPr>
            <a:spLocks noGrp="1"/>
          </p:cNvSpPr>
          <p:nvPr>
            <p:ph type="title"/>
          </p:nvPr>
        </p:nvSpPr>
        <p:spPr>
          <a:xfrm>
            <a:off x="457200" y="274638"/>
            <a:ext cx="8229600" cy="868362"/>
          </a:xfrm>
        </p:spPr>
        <p:txBody>
          <a:bodyPr/>
          <a:lstStyle/>
          <a:p>
            <a:r>
              <a:rPr lang="en-US" sz="4000" b="1"/>
              <a:t>Roles of the Federal Reserve</a:t>
            </a:r>
          </a:p>
        </p:txBody>
      </p:sp>
      <p:sp>
        <p:nvSpPr>
          <p:cNvPr id="3" name="Content Placeholder 2">
            <a:extLst>
              <a:ext uri="{FF2B5EF4-FFF2-40B4-BE49-F238E27FC236}">
                <a16:creationId xmlns:a16="http://schemas.microsoft.com/office/drawing/2014/main" id="{A67B3AE7-C3F7-43B3-8221-776B522F6F6C}"/>
              </a:ext>
            </a:extLst>
          </p:cNvPr>
          <p:cNvSpPr>
            <a:spLocks noGrp="1"/>
          </p:cNvSpPr>
          <p:nvPr>
            <p:ph idx="1"/>
          </p:nvPr>
        </p:nvSpPr>
        <p:spPr>
          <a:xfrm>
            <a:off x="552450" y="1371600"/>
            <a:ext cx="8058150" cy="5135561"/>
          </a:xfrm>
        </p:spPr>
        <p:txBody>
          <a:bodyPr/>
          <a:lstStyle/>
          <a:p>
            <a:pPr>
              <a:spcBef>
                <a:spcPts val="1350"/>
              </a:spcBef>
            </a:pPr>
            <a:r>
              <a:rPr lang="en-US" dirty="0">
                <a:latin typeface="Times New Roman" panose="02020603050405020304" pitchFamily="18" charset="0"/>
                <a:cs typeface="Times New Roman" panose="02020603050405020304" pitchFamily="18" charset="0"/>
              </a:rPr>
              <a:t>The Fed acts as a “bank for banks.”</a:t>
            </a:r>
          </a:p>
          <a:p>
            <a:pPr indent="-173831">
              <a:spcBef>
                <a:spcPts val="1350"/>
              </a:spcBef>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holds federal funds which are deposits that private banks hold on reserve at the Federal Reserve.</a:t>
            </a:r>
          </a:p>
          <a:p>
            <a:pPr indent="-173831">
              <a:spcBef>
                <a:spcPts val="1350"/>
              </a:spcBef>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Banks keep reserves at the Fed because the Fed clears federal funds loans, loans between banks.</a:t>
            </a:r>
          </a:p>
          <a:p>
            <a:pPr indent="-173831">
              <a:spcBef>
                <a:spcPts val="1350"/>
              </a:spcBef>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interest rate on loans between private banks is called the federal funds rate.</a:t>
            </a:r>
            <a:endParaRPr lang="en-US" dirty="0">
              <a:solidFill>
                <a:schemeClr val="accent2"/>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86DB9DB-5E49-40C1-A749-179AB8E8B841}"/>
              </a:ext>
            </a:extLst>
          </p:cNvPr>
          <p:cNvSpPr>
            <a:spLocks noGrp="1"/>
          </p:cNvSpPr>
          <p:nvPr>
            <p:ph type="sldNum" sz="quarter" idx="12"/>
          </p:nvPr>
        </p:nvSpPr>
        <p:spPr/>
        <p:txBody>
          <a:bodyPr/>
          <a:lstStyle/>
          <a:p>
            <a:pPr>
              <a:defRPr/>
            </a:pPr>
            <a:fld id="{34D6A8A7-5109-4035-A6F9-3284B529B11C}" type="slidenum">
              <a:rPr lang="en-US" smtClean="0"/>
              <a:pPr>
                <a:defRPr/>
              </a:pPr>
              <a:t>31</a:t>
            </a:fld>
            <a:endParaRPr lang="en-US"/>
          </a:p>
        </p:txBody>
      </p:sp>
    </p:spTree>
    <p:extLst>
      <p:ext uri="{BB962C8B-B14F-4D97-AF65-F5344CB8AC3E}">
        <p14:creationId xmlns:p14="http://schemas.microsoft.com/office/powerpoint/2010/main" val="127457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34F67-7E26-4D20-8315-9D83BA5553F2}"/>
              </a:ext>
            </a:extLst>
          </p:cNvPr>
          <p:cNvSpPr>
            <a:spLocks noGrp="1"/>
          </p:cNvSpPr>
          <p:nvPr>
            <p:ph type="title"/>
          </p:nvPr>
        </p:nvSpPr>
        <p:spPr>
          <a:xfrm>
            <a:off x="457200" y="274638"/>
            <a:ext cx="8229600" cy="868362"/>
          </a:xfrm>
        </p:spPr>
        <p:txBody>
          <a:bodyPr/>
          <a:lstStyle/>
          <a:p>
            <a:r>
              <a:rPr lang="en-US" sz="4000" b="1"/>
              <a:t>Roles of the Federal Reserve</a:t>
            </a:r>
          </a:p>
        </p:txBody>
      </p:sp>
      <p:sp>
        <p:nvSpPr>
          <p:cNvPr id="3" name="Content Placeholder 2">
            <a:extLst>
              <a:ext uri="{FF2B5EF4-FFF2-40B4-BE49-F238E27FC236}">
                <a16:creationId xmlns:a16="http://schemas.microsoft.com/office/drawing/2014/main" id="{94E61A8D-2990-4550-8E1E-8D580A70368D}"/>
              </a:ext>
            </a:extLst>
          </p:cNvPr>
          <p:cNvSpPr>
            <a:spLocks noGrp="1"/>
          </p:cNvSpPr>
          <p:nvPr>
            <p:ph idx="1"/>
          </p:nvPr>
        </p:nvSpPr>
        <p:spPr>
          <a:xfrm>
            <a:off x="381000" y="1371600"/>
            <a:ext cx="8382000" cy="5105399"/>
          </a:xfrm>
        </p:spPr>
        <p:txBody>
          <a:bodyPr/>
          <a:lstStyle/>
          <a:p>
            <a:pPr>
              <a:spcBef>
                <a:spcPts val="1350"/>
              </a:spcBef>
            </a:pPr>
            <a:r>
              <a:rPr lang="en-US">
                <a:latin typeface="Times New Roman" panose="02020603050405020304" pitchFamily="18" charset="0"/>
                <a:cs typeface="Times New Roman" panose="02020603050405020304" pitchFamily="18" charset="0"/>
              </a:rPr>
              <a:t>The Fed also acts as a lender of last resort.</a:t>
            </a:r>
          </a:p>
          <a:p>
            <a:pPr indent="-173831">
              <a:spcBef>
                <a:spcPts val="1350"/>
              </a:spcBef>
              <a:buFont typeface="Arial" panose="020B0604020202020204" pitchFamily="34" charset="0"/>
              <a:buChar char="•"/>
            </a:pPr>
            <a:r>
              <a:rPr lang="en-US" b="1">
                <a:solidFill>
                  <a:srgbClr val="FF0000"/>
                </a:solidFill>
                <a:latin typeface="Times New Roman" panose="02020603050405020304" pitchFamily="18" charset="0"/>
                <a:cs typeface="Times New Roman" panose="02020603050405020304" pitchFamily="18" charset="0"/>
              </a:rPr>
              <a:t>Discount loans</a:t>
            </a:r>
            <a:r>
              <a:rPr lang="en-US">
                <a:latin typeface="Times New Roman" panose="02020603050405020304" pitchFamily="18" charset="0"/>
                <a:cs typeface="Times New Roman" panose="02020603050405020304" pitchFamily="18" charset="0"/>
              </a:rPr>
              <a:t>: Loans from Fed to private banks</a:t>
            </a:r>
          </a:p>
          <a:p>
            <a:pPr indent="-173831">
              <a:spcBef>
                <a:spcPts val="1350"/>
              </a:spcBef>
              <a:buFont typeface="Arial" panose="020B0604020202020204" pitchFamily="34" charset="0"/>
              <a:buChar char="•"/>
            </a:pPr>
            <a:r>
              <a:rPr lang="en-US" b="1">
                <a:solidFill>
                  <a:srgbClr val="FF0000"/>
                </a:solidFill>
                <a:latin typeface="Times New Roman" panose="02020603050405020304" pitchFamily="18" charset="0"/>
                <a:cs typeface="Times New Roman" panose="02020603050405020304" pitchFamily="18" charset="0"/>
              </a:rPr>
              <a:t>Discount rate</a:t>
            </a:r>
            <a:r>
              <a:rPr lang="en-US">
                <a:latin typeface="Times New Roman" panose="02020603050405020304" pitchFamily="18" charset="0"/>
                <a:cs typeface="Times New Roman" panose="02020603050405020304" pitchFamily="18" charset="0"/>
              </a:rPr>
              <a:t>: The interest rate on the discount loans made from Fed to private banks.</a:t>
            </a:r>
          </a:p>
          <a:p>
            <a:pPr>
              <a:spcBef>
                <a:spcPts val="1350"/>
              </a:spcBef>
            </a:pPr>
            <a:r>
              <a:rPr lang="en-US">
                <a:latin typeface="Times New Roman" panose="02020603050405020304" pitchFamily="18" charset="0"/>
                <a:cs typeface="Times New Roman" panose="02020603050405020304" pitchFamily="18" charset="0"/>
              </a:rPr>
              <a:t>The Fed also serves as a regulator of individual banks.</a:t>
            </a:r>
          </a:p>
          <a:p>
            <a:pPr indent="-173831">
              <a:spcBef>
                <a:spcPts val="1350"/>
              </a:spcBef>
              <a:buFont typeface="Arial" panose="020B0604020202020204" pitchFamily="34" charset="0"/>
              <a:buChar char="•"/>
            </a:pPr>
            <a:r>
              <a:rPr lang="en-US">
                <a:latin typeface="Times New Roman" panose="02020603050405020304" pitchFamily="18" charset="0"/>
                <a:cs typeface="Times New Roman" panose="02020603050405020304" pitchFamily="18" charset="0"/>
              </a:rPr>
              <a:t>Responsibilities include setting and monitoring reserve requirements.</a:t>
            </a:r>
          </a:p>
        </p:txBody>
      </p:sp>
      <p:sp>
        <p:nvSpPr>
          <p:cNvPr id="4" name="Slide Number Placeholder 3">
            <a:extLst>
              <a:ext uri="{FF2B5EF4-FFF2-40B4-BE49-F238E27FC236}">
                <a16:creationId xmlns:a16="http://schemas.microsoft.com/office/drawing/2014/main" id="{FFAB9EC8-7A4D-4A84-A8A6-B02BFA8AA345}"/>
              </a:ext>
            </a:extLst>
          </p:cNvPr>
          <p:cNvSpPr>
            <a:spLocks noGrp="1"/>
          </p:cNvSpPr>
          <p:nvPr>
            <p:ph type="sldNum" sz="quarter" idx="12"/>
          </p:nvPr>
        </p:nvSpPr>
        <p:spPr/>
        <p:txBody>
          <a:bodyPr/>
          <a:lstStyle/>
          <a:p>
            <a:pPr>
              <a:defRPr/>
            </a:pPr>
            <a:fld id="{34D6A8A7-5109-4035-A6F9-3284B529B11C}" type="slidenum">
              <a:rPr lang="en-US" smtClean="0"/>
              <a:pPr>
                <a:defRPr/>
              </a:pPr>
              <a:t>32</a:t>
            </a:fld>
            <a:endParaRPr lang="en-US"/>
          </a:p>
        </p:txBody>
      </p:sp>
    </p:spTree>
    <p:extLst>
      <p:ext uri="{BB962C8B-B14F-4D97-AF65-F5344CB8AC3E}">
        <p14:creationId xmlns:p14="http://schemas.microsoft.com/office/powerpoint/2010/main" val="56486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yclical flowchart titled: The Federal Reserve as a Central Bank has three boxes labeled Households and Firms, Commercial Banks, and Federal Reserve. The box that is connecting the two cycles is labeled Commercial Banks. The first cycle consists of deposits going to commercial bank, and loans coming out of the commercial bank to households and firms. The second cycle consists of deposits or federal funds, flowing out of commercial banks to Federal Reserve and loans or discount loans, flowing from the Federal Reserve into Commercial Banks."/>
          <p:cNvPicPr>
            <a:picLocks noChangeAspect="1"/>
          </p:cNvPicPr>
          <p:nvPr/>
        </p:nvPicPr>
        <p:blipFill>
          <a:blip r:embed="rId3"/>
          <a:srcRect t="4866" b="3275"/>
          <a:stretch>
            <a:fillRect/>
          </a:stretch>
        </p:blipFill>
        <p:spPr>
          <a:xfrm>
            <a:off x="1849929" y="2095058"/>
            <a:ext cx="5444146" cy="3850386"/>
          </a:xfrm>
          <a:prstGeom prst="rect">
            <a:avLst/>
          </a:prstGeom>
        </p:spPr>
      </p:pic>
      <p:sp>
        <p:nvSpPr>
          <p:cNvPr id="19" name="Rectangle 18"/>
          <p:cNvSpPr/>
          <p:nvPr/>
        </p:nvSpPr>
        <p:spPr>
          <a:xfrm>
            <a:off x="5948518" y="2080138"/>
            <a:ext cx="1093838" cy="7804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5844050" y="5355509"/>
            <a:ext cx="1165122" cy="64524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969" name="Title 1"/>
          <p:cNvSpPr>
            <a:spLocks noGrp="1"/>
          </p:cNvSpPr>
          <p:nvPr>
            <p:ph type="title"/>
          </p:nvPr>
        </p:nvSpPr>
        <p:spPr>
          <a:xfrm>
            <a:off x="457200" y="274638"/>
            <a:ext cx="8229600" cy="1017690"/>
          </a:xfrm>
        </p:spPr>
        <p:txBody>
          <a:bodyPr>
            <a:normAutofit/>
          </a:bodyPr>
          <a:lstStyle/>
          <a:p>
            <a:r>
              <a:rPr lang="en-US" altLang="en-US" sz="4000" b="1"/>
              <a:t>Federal Reserve: A Bank for Banks</a:t>
            </a:r>
          </a:p>
        </p:txBody>
      </p:sp>
      <p:sp>
        <p:nvSpPr>
          <p:cNvPr id="12" name="Rectangle 11"/>
          <p:cNvSpPr/>
          <p:nvPr/>
        </p:nvSpPr>
        <p:spPr>
          <a:xfrm>
            <a:off x="3887432" y="3763911"/>
            <a:ext cx="1428132" cy="85418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467897" y="2805266"/>
            <a:ext cx="1981200" cy="9377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496165" y="4627921"/>
            <a:ext cx="1981200" cy="9377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56340" y="3767599"/>
            <a:ext cx="1429364" cy="85418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671552" y="2879009"/>
            <a:ext cx="1981200" cy="89104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p:cNvGrpSpPr/>
          <p:nvPr/>
        </p:nvGrpSpPr>
        <p:grpSpPr>
          <a:xfrm>
            <a:off x="4699820" y="4607039"/>
            <a:ext cx="1981200" cy="889808"/>
            <a:chOff x="4742427" y="4999717"/>
            <a:chExt cx="2641600" cy="1186411"/>
          </a:xfrm>
        </p:grpSpPr>
        <p:sp>
          <p:nvSpPr>
            <p:cNvPr id="11" name="Rectangle 10"/>
            <p:cNvSpPr/>
            <p:nvPr/>
          </p:nvSpPr>
          <p:spPr>
            <a:xfrm>
              <a:off x="5702710" y="5932129"/>
              <a:ext cx="876709" cy="25399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742427" y="4999717"/>
              <a:ext cx="2641600" cy="97338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AFBE55AD-4245-4487-B1A2-7F91FD356BC5}"/>
              </a:ext>
            </a:extLst>
          </p:cNvPr>
          <p:cNvSpPr>
            <a:spLocks noGrp="1"/>
          </p:cNvSpPr>
          <p:nvPr>
            <p:ph type="sldNum" sz="quarter" idx="12"/>
          </p:nvPr>
        </p:nvSpPr>
        <p:spPr/>
        <p:txBody>
          <a:bodyPr/>
          <a:lstStyle/>
          <a:p>
            <a:pPr>
              <a:defRPr/>
            </a:pPr>
            <a:fld id="{34D6A8A7-5109-4035-A6F9-3284B529B11C}" type="slidenum">
              <a:rPr lang="en-US" smtClean="0"/>
              <a:pPr>
                <a:defRPr/>
              </a:pPr>
              <a:t>33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1000"/>
                                        <p:tgtEl>
                                          <p:spTgt spid="13"/>
                                        </p:tgtEl>
                                      </p:cBhvr>
                                    </p:animEffect>
                                    <p:set>
                                      <p:cBhvr>
                                        <p:cTn id="12" dur="1" fill="hold">
                                          <p:stCondLst>
                                            <p:cond delay="999"/>
                                          </p:stCondLst>
                                        </p:cTn>
                                        <p:tgtEl>
                                          <p:spTgt spid="13"/>
                                        </p:tgtEl>
                                        <p:attrNameLst>
                                          <p:attrName>style.visibility</p:attrName>
                                        </p:attrNameLst>
                                      </p:cBhvr>
                                      <p:to>
                                        <p:strVal val="hidden"/>
                                      </p:to>
                                    </p:set>
                                  </p:childTnLst>
                                </p:cTn>
                              </p:par>
                            </p:childTnLst>
                          </p:cTn>
                        </p:par>
                        <p:par>
                          <p:cTn id="13" fill="hold">
                            <p:stCondLst>
                              <p:cond delay="1000"/>
                            </p:stCondLst>
                            <p:childTnLst>
                              <p:par>
                                <p:cTn id="14" presetID="22" presetClass="exit" presetSubtype="2" fill="hold" grpId="0" nodeType="afterEffect">
                                  <p:stCondLst>
                                    <p:cond delay="0"/>
                                  </p:stCondLst>
                                  <p:childTnLst>
                                    <p:animEffect transition="out" filter="wipe(right)">
                                      <p:cBhvr>
                                        <p:cTn id="15" dur="1000"/>
                                        <p:tgtEl>
                                          <p:spTgt spid="14"/>
                                        </p:tgtEl>
                                      </p:cBhvr>
                                    </p:animEffect>
                                    <p:set>
                                      <p:cBhvr>
                                        <p:cTn id="16" dur="1" fill="hold">
                                          <p:stCondLst>
                                            <p:cond delay="999"/>
                                          </p:stCondLst>
                                        </p:cTn>
                                        <p:tgtEl>
                                          <p:spTgt spid="1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0" nodeType="clickEffect">
                                  <p:stCondLst>
                                    <p:cond delay="0"/>
                                  </p:stCondLst>
                                  <p:childTnLst>
                                    <p:animEffect transition="out" filter="fade">
                                      <p:cBhvr>
                                        <p:cTn id="20" dur="500"/>
                                        <p:tgtEl>
                                          <p:spTgt spid="15"/>
                                        </p:tgtEl>
                                      </p:cBhvr>
                                    </p:animEffect>
                                    <p:set>
                                      <p:cBhvr>
                                        <p:cTn id="21" dur="1" fill="hold">
                                          <p:stCondLst>
                                            <p:cond delay="499"/>
                                          </p:stCondLst>
                                        </p:cTn>
                                        <p:tgtEl>
                                          <p:spTgt spid="15"/>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2" presetClass="exit" presetSubtype="8" fill="hold" grpId="0" nodeType="clickEffect">
                                  <p:stCondLst>
                                    <p:cond delay="0"/>
                                  </p:stCondLst>
                                  <p:childTnLst>
                                    <p:animEffect transition="out" filter="wipe(left)">
                                      <p:cBhvr>
                                        <p:cTn id="25" dur="1000"/>
                                        <p:tgtEl>
                                          <p:spTgt spid="16"/>
                                        </p:tgtEl>
                                      </p:cBhvr>
                                    </p:animEffect>
                                    <p:set>
                                      <p:cBhvr>
                                        <p:cTn id="26" dur="1" fill="hold">
                                          <p:stCondLst>
                                            <p:cond delay="999"/>
                                          </p:stCondLst>
                                        </p:cTn>
                                        <p:tgtEl>
                                          <p:spTgt spid="16"/>
                                        </p:tgtEl>
                                        <p:attrNameLst>
                                          <p:attrName>style.visibility</p:attrName>
                                        </p:attrNameLst>
                                      </p:cBhvr>
                                      <p:to>
                                        <p:strVal val="hidden"/>
                                      </p:to>
                                    </p:set>
                                  </p:childTnLst>
                                </p:cTn>
                              </p:par>
                            </p:childTnLst>
                          </p:cTn>
                        </p:par>
                        <p:par>
                          <p:cTn id="27" fill="hold">
                            <p:stCondLst>
                              <p:cond delay="1000"/>
                            </p:stCondLst>
                            <p:childTnLst>
                              <p:par>
                                <p:cTn id="28" presetID="22" presetClass="exit" presetSubtype="2" fill="hold" nodeType="afterEffect">
                                  <p:stCondLst>
                                    <p:cond delay="0"/>
                                  </p:stCondLst>
                                  <p:childTnLst>
                                    <p:animEffect transition="out" filter="wipe(right)">
                                      <p:cBhvr>
                                        <p:cTn id="29" dur="1000"/>
                                        <p:tgtEl>
                                          <p:spTgt spid="18"/>
                                        </p:tgtEl>
                                      </p:cBhvr>
                                    </p:animEffect>
                                    <p:set>
                                      <p:cBhvr>
                                        <p:cTn id="30" dur="1" fill="hold">
                                          <p:stCondLst>
                                            <p:cond delay="999"/>
                                          </p:stCondLst>
                                        </p:cTn>
                                        <p:tgtEl>
                                          <p:spTgt spid="1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2" presetClass="exit" presetSubtype="2" fill="hold" grpId="0" nodeType="clickEffect">
                                  <p:stCondLst>
                                    <p:cond delay="0"/>
                                  </p:stCondLst>
                                  <p:childTnLst>
                                    <p:animEffect transition="out" filter="wipe(right)">
                                      <p:cBhvr>
                                        <p:cTn id="34" dur="1000"/>
                                        <p:tgtEl>
                                          <p:spTgt spid="19"/>
                                        </p:tgtEl>
                                      </p:cBhvr>
                                    </p:animEffect>
                                    <p:set>
                                      <p:cBhvr>
                                        <p:cTn id="35" dur="1" fill="hold">
                                          <p:stCondLst>
                                            <p:cond delay="999"/>
                                          </p:stCondLst>
                                        </p:cTn>
                                        <p:tgtEl>
                                          <p:spTgt spid="19"/>
                                        </p:tgtEl>
                                        <p:attrNameLst>
                                          <p:attrName>style.visibility</p:attrName>
                                        </p:attrNameLst>
                                      </p:cBhvr>
                                      <p:to>
                                        <p:strVal val="hidden"/>
                                      </p:to>
                                    </p:set>
                                  </p:childTnLst>
                                </p:cTn>
                              </p:par>
                            </p:childTnLst>
                          </p:cTn>
                        </p:par>
                        <p:par>
                          <p:cTn id="36" fill="hold">
                            <p:stCondLst>
                              <p:cond delay="1000"/>
                            </p:stCondLst>
                            <p:childTnLst>
                              <p:par>
                                <p:cTn id="37" presetID="22" presetClass="exit" presetSubtype="2" fill="hold" grpId="0" nodeType="afterEffect">
                                  <p:stCondLst>
                                    <p:cond delay="0"/>
                                  </p:stCondLst>
                                  <p:childTnLst>
                                    <p:animEffect transition="out" filter="wipe(right)">
                                      <p:cBhvr>
                                        <p:cTn id="38" dur="500"/>
                                        <p:tgtEl>
                                          <p:spTgt spid="20"/>
                                        </p:tgtEl>
                                      </p:cBhvr>
                                    </p:animEffect>
                                    <p:set>
                                      <p:cBhvr>
                                        <p:cTn id="39"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2" grpId="0" animBg="1"/>
      <p:bldP spid="13" grpId="0" animBg="1"/>
      <p:bldP spid="14" grpId="0" animBg="1"/>
      <p:bldP spid="15" grpId="0" animBg="1"/>
      <p:bldP spid="1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41773-4220-4B8E-88F8-CCA72FDC1940}"/>
              </a:ext>
            </a:extLst>
          </p:cNvPr>
          <p:cNvSpPr>
            <a:spLocks noGrp="1"/>
          </p:cNvSpPr>
          <p:nvPr>
            <p:ph type="title"/>
          </p:nvPr>
        </p:nvSpPr>
        <p:spPr>
          <a:xfrm>
            <a:off x="457200" y="228600"/>
            <a:ext cx="8229600" cy="944562"/>
          </a:xfrm>
        </p:spPr>
        <p:txBody>
          <a:bodyPr/>
          <a:lstStyle/>
          <a:p>
            <a:r>
              <a:rPr lang="en-AU" sz="4000" b="1"/>
              <a:t>Monetary Policy Tools</a:t>
            </a:r>
          </a:p>
        </p:txBody>
      </p:sp>
      <p:sp>
        <p:nvSpPr>
          <p:cNvPr id="3" name="Content Placeholder 2">
            <a:extLst>
              <a:ext uri="{FF2B5EF4-FFF2-40B4-BE49-F238E27FC236}">
                <a16:creationId xmlns:a16="http://schemas.microsoft.com/office/drawing/2014/main" id="{9DFC44CC-E352-4460-B04F-F923C62B65DE}"/>
              </a:ext>
            </a:extLst>
          </p:cNvPr>
          <p:cNvSpPr>
            <a:spLocks noGrp="1"/>
          </p:cNvSpPr>
          <p:nvPr>
            <p:ph idx="1"/>
          </p:nvPr>
        </p:nvSpPr>
        <p:spPr>
          <a:xfrm>
            <a:off x="457200" y="1295400"/>
            <a:ext cx="8229600" cy="5287962"/>
          </a:xfrm>
        </p:spPr>
        <p:txBody>
          <a:bodyPr>
            <a:normAutofit/>
          </a:bodyPr>
          <a:lstStyle/>
          <a:p>
            <a:pPr>
              <a:spcBef>
                <a:spcPts val="1350"/>
              </a:spcBef>
            </a:pPr>
            <a:r>
              <a:rPr lang="en-US" dirty="0">
                <a:latin typeface="Times New Roman" panose="02020603050405020304" pitchFamily="18" charset="0"/>
                <a:cs typeface="Times New Roman" panose="02020603050405020304" pitchFamily="18" charset="0"/>
              </a:rPr>
              <a:t>The Fed has several tools it can use to alter the money supply:</a:t>
            </a:r>
          </a:p>
          <a:p>
            <a:pPr>
              <a:spcBef>
                <a:spcPts val="1350"/>
              </a:spcBef>
            </a:pPr>
            <a:r>
              <a:rPr lang="en-US" dirty="0">
                <a:latin typeface="Times New Roman" panose="02020603050405020304" pitchFamily="18" charset="0"/>
                <a:cs typeface="Times New Roman" panose="02020603050405020304" pitchFamily="18" charset="0"/>
              </a:rPr>
              <a:t>1. Interest on reserves</a:t>
            </a:r>
          </a:p>
          <a:p>
            <a:pPr>
              <a:spcBef>
                <a:spcPts val="1350"/>
              </a:spcBef>
            </a:pPr>
            <a:r>
              <a:rPr lang="en-US" dirty="0">
                <a:latin typeface="Times New Roman" panose="02020603050405020304" pitchFamily="18" charset="0"/>
                <a:cs typeface="Times New Roman" panose="02020603050405020304" pitchFamily="18" charset="0"/>
              </a:rPr>
              <a:t>2. Open market operations</a:t>
            </a:r>
          </a:p>
          <a:p>
            <a:pPr lvl="1">
              <a:spcBef>
                <a:spcPts val="1350"/>
              </a:spcBef>
            </a:pPr>
            <a:r>
              <a:rPr lang="en-US" dirty="0">
                <a:latin typeface="Times New Roman" panose="02020603050405020304" pitchFamily="18" charset="0"/>
                <a:cs typeface="Times New Roman" panose="02020603050405020304" pitchFamily="18" charset="0"/>
              </a:rPr>
              <a:t>Includes quantitative easing</a:t>
            </a:r>
            <a:endParaRPr lang="en-US" b="1" dirty="0">
              <a:solidFill>
                <a:srgbClr val="FF0000"/>
              </a:solidFill>
              <a:latin typeface="Times New Roman" panose="02020603050405020304" pitchFamily="18" charset="0"/>
              <a:cs typeface="Times New Roman" panose="02020603050405020304" pitchFamily="18" charset="0"/>
            </a:endParaRPr>
          </a:p>
          <a:p>
            <a:pPr>
              <a:spcBef>
                <a:spcPts val="1350"/>
              </a:spcBef>
            </a:pPr>
            <a:r>
              <a:rPr lang="en-US" dirty="0">
                <a:latin typeface="Times New Roman" panose="02020603050405020304" pitchFamily="18" charset="0"/>
                <a:cs typeface="Times New Roman" panose="02020603050405020304" pitchFamily="18" charset="0"/>
              </a:rPr>
              <a:t>3. The discount window</a:t>
            </a:r>
          </a:p>
          <a:p>
            <a:pPr lvl="1">
              <a:spcBef>
                <a:spcPts val="1350"/>
              </a:spcBef>
            </a:pPr>
            <a:r>
              <a:rPr lang="en-US" dirty="0">
                <a:latin typeface="Times New Roman" panose="02020603050405020304" pitchFamily="18" charset="0"/>
                <a:cs typeface="Times New Roman" panose="02020603050405020304" pitchFamily="18" charset="0"/>
              </a:rPr>
              <a:t>Includes special lending facilities</a:t>
            </a:r>
            <a:endParaRPr lang="en-US" b="1" dirty="0">
              <a:solidFill>
                <a:srgbClr val="FF0000"/>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4B672C30-4C6C-47C2-AE7C-110649383DFD}"/>
              </a:ext>
            </a:extLst>
          </p:cNvPr>
          <p:cNvSpPr>
            <a:spLocks noGrp="1"/>
          </p:cNvSpPr>
          <p:nvPr>
            <p:ph type="sldNum" sz="quarter" idx="12"/>
          </p:nvPr>
        </p:nvSpPr>
        <p:spPr/>
        <p:txBody>
          <a:bodyPr/>
          <a:lstStyle/>
          <a:p>
            <a:pPr>
              <a:defRPr/>
            </a:pPr>
            <a:fld id="{34D6A8A7-5109-4035-A6F9-3284B529B11C}" type="slidenum">
              <a:rPr lang="en-US" smtClean="0"/>
              <a:pPr>
                <a:defRPr/>
              </a:pPr>
              <a:t>34</a:t>
            </a:fld>
            <a:endParaRPr lang="en-US"/>
          </a:p>
        </p:txBody>
      </p:sp>
    </p:spTree>
    <p:extLst>
      <p:ext uri="{BB962C8B-B14F-4D97-AF65-F5344CB8AC3E}">
        <p14:creationId xmlns:p14="http://schemas.microsoft.com/office/powerpoint/2010/main" val="2613701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BE18C-E897-410D-982D-1DBA97326A92}"/>
              </a:ext>
            </a:extLst>
          </p:cNvPr>
          <p:cNvSpPr>
            <a:spLocks noGrp="1"/>
          </p:cNvSpPr>
          <p:nvPr>
            <p:ph type="title"/>
          </p:nvPr>
        </p:nvSpPr>
        <p:spPr>
          <a:xfrm>
            <a:off x="457200" y="228600"/>
            <a:ext cx="8229600" cy="792162"/>
          </a:xfrm>
        </p:spPr>
        <p:txBody>
          <a:bodyPr/>
          <a:lstStyle/>
          <a:p>
            <a:r>
              <a:rPr lang="en-AU" sz="4000" b="1"/>
              <a:t>1. Interest on Bank Reserves</a:t>
            </a:r>
          </a:p>
        </p:txBody>
      </p:sp>
      <p:sp>
        <p:nvSpPr>
          <p:cNvPr id="3" name="Content Placeholder 2">
            <a:extLst>
              <a:ext uri="{FF2B5EF4-FFF2-40B4-BE49-F238E27FC236}">
                <a16:creationId xmlns:a16="http://schemas.microsoft.com/office/drawing/2014/main" id="{D67C8B3A-90DE-4F33-B9D7-DB1711C407AC}"/>
              </a:ext>
            </a:extLst>
          </p:cNvPr>
          <p:cNvSpPr>
            <a:spLocks noGrp="1"/>
          </p:cNvSpPr>
          <p:nvPr>
            <p:ph idx="1"/>
          </p:nvPr>
        </p:nvSpPr>
        <p:spPr>
          <a:xfrm>
            <a:off x="457200" y="1295399"/>
            <a:ext cx="8229600" cy="5181601"/>
          </a:xfrm>
        </p:spPr>
        <p:txBody>
          <a:bodyPr>
            <a:normAutofit fontScale="92500"/>
          </a:bodyPr>
          <a:lstStyle/>
          <a:p>
            <a:r>
              <a:rPr lang="en-US" dirty="0">
                <a:latin typeface="Times New Roman" panose="02020603050405020304" pitchFamily="18" charset="0"/>
                <a:cs typeface="Times New Roman" panose="02020603050405020304" pitchFamily="18" charset="0"/>
              </a:rPr>
              <a:t>The Federal Reserve pays interest on reserves on deposit with it.</a:t>
            </a:r>
          </a:p>
          <a:p>
            <a:pPr lvl="1"/>
            <a:r>
              <a:rPr lang="en-US" dirty="0">
                <a:latin typeface="Times New Roman" panose="02020603050405020304" pitchFamily="18" charset="0"/>
                <a:cs typeface="Times New Roman" panose="02020603050405020304" pitchFamily="18" charset="0"/>
              </a:rPr>
              <a:t>This practice started in 2008.</a:t>
            </a:r>
          </a:p>
          <a:p>
            <a:r>
              <a:rPr lang="en-US" dirty="0">
                <a:latin typeface="Times New Roman" panose="02020603050405020304" pitchFamily="18" charset="0"/>
                <a:cs typeface="Times New Roman" panose="02020603050405020304" pitchFamily="18" charset="0"/>
              </a:rPr>
              <a:t>By adjusting the rate of interest on reserve balances (IORB), the Fed makes it more or less attractive for banks to maintain reserves.</a:t>
            </a:r>
          </a:p>
          <a:p>
            <a:r>
              <a:rPr lang="en-US" dirty="0">
                <a:latin typeface="Times New Roman" panose="02020603050405020304" pitchFamily="18" charset="0"/>
                <a:cs typeface="Times New Roman" panose="02020603050405020304" pitchFamily="18" charset="0"/>
              </a:rPr>
              <a:t>This influences the reserve ratio banks maintain. </a:t>
            </a:r>
          </a:p>
          <a:p>
            <a:pPr lvl="1"/>
            <a:r>
              <a:rPr lang="en-US" dirty="0">
                <a:latin typeface="Times New Roman" panose="02020603050405020304" pitchFamily="18" charset="0"/>
                <a:cs typeface="Times New Roman" panose="02020603050405020304" pitchFamily="18" charset="0"/>
              </a:rPr>
              <a:t>Higher IORB → higher </a:t>
            </a:r>
            <a:r>
              <a:rPr lang="en-US" dirty="0" err="1">
                <a:latin typeface="Times New Roman" panose="02020603050405020304" pitchFamily="18" charset="0"/>
                <a:cs typeface="Times New Roman" panose="02020603050405020304" pitchFamily="18" charset="0"/>
              </a:rPr>
              <a:t>rr</a:t>
            </a:r>
            <a:r>
              <a:rPr lang="en-US" dirty="0">
                <a:latin typeface="Times New Roman" panose="02020603050405020304" pitchFamily="18" charset="0"/>
                <a:cs typeface="Times New Roman" panose="02020603050405020304" pitchFamily="18" charset="0"/>
              </a:rPr>
              <a:t>. Lower IORB → lower </a:t>
            </a:r>
            <a:r>
              <a:rPr lang="en-US" dirty="0" err="1">
                <a:latin typeface="Times New Roman" panose="02020603050405020304" pitchFamily="18" charset="0"/>
                <a:cs typeface="Times New Roman" panose="02020603050405020304" pitchFamily="18" charset="0"/>
              </a:rPr>
              <a:t>rr</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By manipulating </a:t>
            </a:r>
            <a:r>
              <a:rPr lang="en-US" dirty="0" err="1">
                <a:latin typeface="Times New Roman" panose="02020603050405020304" pitchFamily="18" charset="0"/>
                <a:cs typeface="Times New Roman" panose="02020603050405020304" pitchFamily="18" charset="0"/>
              </a:rPr>
              <a:t>rr</a:t>
            </a:r>
            <a:r>
              <a:rPr lang="en-US" dirty="0">
                <a:latin typeface="Times New Roman" panose="02020603050405020304" pitchFamily="18" charset="0"/>
                <a:cs typeface="Times New Roman" panose="02020603050405020304" pitchFamily="18" charset="0"/>
              </a:rPr>
              <a:t>, the Fed manipulates mm and thereby the </a:t>
            </a:r>
            <a:endParaRPr lang="en-AU"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1FE3901-98AB-4778-87EF-F276105ADC44}"/>
              </a:ext>
            </a:extLst>
          </p:cNvPr>
          <p:cNvSpPr>
            <a:spLocks noGrp="1"/>
          </p:cNvSpPr>
          <p:nvPr>
            <p:ph type="sldNum" sz="quarter" idx="12"/>
          </p:nvPr>
        </p:nvSpPr>
        <p:spPr/>
        <p:txBody>
          <a:bodyPr/>
          <a:lstStyle/>
          <a:p>
            <a:pPr>
              <a:defRPr/>
            </a:pPr>
            <a:fld id="{34D6A8A7-5109-4035-A6F9-3284B529B11C}" type="slidenum">
              <a:rPr lang="en-US" smtClean="0"/>
              <a:pPr>
                <a:defRPr/>
              </a:pPr>
              <a:t>35</a:t>
            </a:fld>
            <a:endParaRPr lang="en-US"/>
          </a:p>
        </p:txBody>
      </p:sp>
    </p:spTree>
    <p:extLst>
      <p:ext uri="{BB962C8B-B14F-4D97-AF65-F5344CB8AC3E}">
        <p14:creationId xmlns:p14="http://schemas.microsoft.com/office/powerpoint/2010/main" val="3226211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p:cNvSpPr>
            <a:spLocks noGrp="1"/>
          </p:cNvSpPr>
          <p:nvPr>
            <p:ph type="title"/>
          </p:nvPr>
        </p:nvSpPr>
        <p:spPr>
          <a:xfrm>
            <a:off x="152400" y="152400"/>
            <a:ext cx="8763000" cy="868362"/>
          </a:xfrm>
        </p:spPr>
        <p:txBody>
          <a:bodyPr/>
          <a:lstStyle/>
          <a:p>
            <a:r>
              <a:rPr lang="en-US" altLang="en-US" sz="4000" b="1"/>
              <a:t>Bank Reserves &amp; the IR Paid on Reserves</a:t>
            </a:r>
          </a:p>
        </p:txBody>
      </p:sp>
      <p:sp>
        <p:nvSpPr>
          <p:cNvPr id="3" name="Content Placeholder 2">
            <a:extLst>
              <a:ext uri="{FF2B5EF4-FFF2-40B4-BE49-F238E27FC236}">
                <a16:creationId xmlns:a16="http://schemas.microsoft.com/office/drawing/2014/main" id="{3B276464-630D-F249-BF40-84422120890D}"/>
              </a:ext>
            </a:extLst>
          </p:cNvPr>
          <p:cNvSpPr>
            <a:spLocks noGrp="1"/>
          </p:cNvSpPr>
          <p:nvPr>
            <p:ph idx="1"/>
          </p:nvPr>
        </p:nvSpPr>
        <p:spPr>
          <a:xfrm>
            <a:off x="533400" y="1233995"/>
            <a:ext cx="8001000" cy="5106480"/>
          </a:xfrm>
        </p:spPr>
        <p:txBody>
          <a:bodyPr/>
          <a:lstStyle/>
          <a:p>
            <a:r>
              <a:rPr lang="en-US">
                <a:latin typeface="Times New Roman" panose="02020603050405020304" pitchFamily="18" charset="0"/>
                <a:cs typeface="Times New Roman" panose="02020603050405020304" pitchFamily="18" charset="0"/>
              </a:rPr>
              <a:t>It is no coincidence that the excess reserves climbed immediately after the Fed began paying interest on reserves.</a:t>
            </a:r>
          </a:p>
        </p:txBody>
      </p:sp>
      <p:pic>
        <p:nvPicPr>
          <p:cNvPr id="2" name="Picture 1">
            <a:extLst>
              <a:ext uri="{FF2B5EF4-FFF2-40B4-BE49-F238E27FC236}">
                <a16:creationId xmlns:a16="http://schemas.microsoft.com/office/drawing/2014/main" id="{E306D78E-CFB5-4EF6-B40D-1679A06F8381}"/>
              </a:ext>
            </a:extLst>
          </p:cNvPr>
          <p:cNvPicPr>
            <a:picLocks noChangeAspect="1"/>
          </p:cNvPicPr>
          <p:nvPr/>
        </p:nvPicPr>
        <p:blipFill>
          <a:blip r:embed="rId3"/>
          <a:stretch>
            <a:fillRect/>
          </a:stretch>
        </p:blipFill>
        <p:spPr>
          <a:xfrm>
            <a:off x="1484421" y="2971800"/>
            <a:ext cx="6175158" cy="3664235"/>
          </a:xfrm>
          <a:prstGeom prst="rect">
            <a:avLst/>
          </a:prstGeom>
        </p:spPr>
      </p:pic>
      <p:sp>
        <p:nvSpPr>
          <p:cNvPr id="4" name="Slide Number Placeholder 3">
            <a:extLst>
              <a:ext uri="{FF2B5EF4-FFF2-40B4-BE49-F238E27FC236}">
                <a16:creationId xmlns:a16="http://schemas.microsoft.com/office/drawing/2014/main" id="{074914C6-6CD1-40EF-B2E5-179837A6A8CE}"/>
              </a:ext>
            </a:extLst>
          </p:cNvPr>
          <p:cNvSpPr>
            <a:spLocks noGrp="1"/>
          </p:cNvSpPr>
          <p:nvPr>
            <p:ph type="sldNum" sz="quarter" idx="12"/>
          </p:nvPr>
        </p:nvSpPr>
        <p:spPr/>
        <p:txBody>
          <a:bodyPr/>
          <a:lstStyle/>
          <a:p>
            <a:pPr>
              <a:defRPr/>
            </a:pPr>
            <a:fld id="{34D6A8A7-5109-4035-A6F9-3284B529B11C}" type="slidenum">
              <a:rPr lang="en-US" smtClean="0"/>
              <a:pPr>
                <a:defRPr/>
              </a:pPr>
              <a:t>36</a:t>
            </a:fld>
            <a:endParaRPr lang="en-US"/>
          </a:p>
        </p:txBody>
      </p:sp>
    </p:spTree>
    <p:extLst>
      <p:ext uri="{BB962C8B-B14F-4D97-AF65-F5344CB8AC3E}">
        <p14:creationId xmlns:p14="http://schemas.microsoft.com/office/powerpoint/2010/main" val="37204670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205B2-E694-D76F-D44C-79C0E36831AF}"/>
              </a:ext>
            </a:extLst>
          </p:cNvPr>
          <p:cNvSpPr>
            <a:spLocks noGrp="1"/>
          </p:cNvSpPr>
          <p:nvPr>
            <p:ph type="title"/>
          </p:nvPr>
        </p:nvSpPr>
        <p:spPr>
          <a:xfrm>
            <a:off x="457200" y="274638"/>
            <a:ext cx="8229600" cy="868362"/>
          </a:xfrm>
        </p:spPr>
        <p:txBody>
          <a:bodyPr/>
          <a:lstStyle/>
          <a:p>
            <a:r>
              <a:rPr lang="en-US" altLang="en-US" sz="4000" b="1"/>
              <a:t>2. Open Market Operations</a:t>
            </a:r>
            <a:endParaRPr lang="en-US" sz="4000"/>
          </a:p>
        </p:txBody>
      </p:sp>
      <p:sp>
        <p:nvSpPr>
          <p:cNvPr id="3" name="Content Placeholder 2">
            <a:extLst>
              <a:ext uri="{FF2B5EF4-FFF2-40B4-BE49-F238E27FC236}">
                <a16:creationId xmlns:a16="http://schemas.microsoft.com/office/drawing/2014/main" id="{2B472FD2-4BCF-F179-BAC8-774C044B88C2}"/>
              </a:ext>
            </a:extLst>
          </p:cNvPr>
          <p:cNvSpPr>
            <a:spLocks noGrp="1"/>
          </p:cNvSpPr>
          <p:nvPr>
            <p:ph idx="1"/>
          </p:nvPr>
        </p:nvSpPr>
        <p:spPr>
          <a:xfrm>
            <a:off x="457200" y="1371600"/>
            <a:ext cx="8229600" cy="5211762"/>
          </a:xfrm>
        </p:spPr>
        <p:txBody>
          <a:bodyPr>
            <a:normAutofit fontScale="92500"/>
          </a:bodyPr>
          <a:lstStyle/>
          <a:p>
            <a:r>
              <a:rPr lang="en-US" dirty="0">
                <a:latin typeface="Times New Roman" panose="02020603050405020304" pitchFamily="18" charset="0"/>
                <a:cs typeface="Times New Roman" panose="02020603050405020304" pitchFamily="18" charset="0"/>
              </a:rPr>
              <a:t>The purchase or sale of bonds by a central bank:</a:t>
            </a:r>
          </a:p>
          <a:p>
            <a:pPr lvl="1"/>
            <a:r>
              <a:rPr lang="en-US" dirty="0">
                <a:latin typeface="Times New Roman" panose="02020603050405020304" pitchFamily="18" charset="0"/>
                <a:cs typeface="Times New Roman" panose="02020603050405020304" pitchFamily="18" charset="0"/>
              </a:rPr>
              <a:t>Buys securities → increase the money supply</a:t>
            </a:r>
          </a:p>
          <a:p>
            <a:pPr lvl="1"/>
            <a:r>
              <a:rPr lang="en-US" dirty="0">
                <a:latin typeface="Times New Roman" panose="02020603050405020304" pitchFamily="18" charset="0"/>
                <a:cs typeface="Times New Roman" panose="02020603050405020304" pitchFamily="18" charset="0"/>
              </a:rPr>
              <a:t>Sells securities →  decrease the money supply</a:t>
            </a:r>
          </a:p>
          <a:p>
            <a:r>
              <a:rPr lang="en-US" dirty="0">
                <a:latin typeface="Times New Roman" panose="02020603050405020304" pitchFamily="18" charset="0"/>
                <a:cs typeface="Times New Roman" panose="02020603050405020304" pitchFamily="18" charset="0"/>
              </a:rPr>
              <a:t>When performing OMO, the Fed typically buys &amp; sells short-term Treasury bonds for two reasons:</a:t>
            </a:r>
          </a:p>
          <a:p>
            <a:r>
              <a:rPr lang="en-US" dirty="0">
                <a:latin typeface="Times New Roman" panose="02020603050405020304" pitchFamily="18" charset="0"/>
                <a:cs typeface="Times New Roman" panose="02020603050405020304" pitchFamily="18" charset="0"/>
              </a:rPr>
              <a:t>1. The Fed’s goal is to get the funds directly into the market for loanable funds.</a:t>
            </a:r>
          </a:p>
          <a:p>
            <a:r>
              <a:rPr lang="en-US" dirty="0">
                <a:latin typeface="Times New Roman" panose="02020603050405020304" pitchFamily="18" charset="0"/>
                <a:cs typeface="Times New Roman" panose="02020603050405020304" pitchFamily="18" charset="0"/>
              </a:rPr>
              <a:t>2. The market for Treasury bonds is big enough so that the Fed can buy &amp; sell without difficulty.</a:t>
            </a:r>
          </a:p>
        </p:txBody>
      </p:sp>
      <p:sp>
        <p:nvSpPr>
          <p:cNvPr id="4" name="Slide Number Placeholder 3">
            <a:extLst>
              <a:ext uri="{FF2B5EF4-FFF2-40B4-BE49-F238E27FC236}">
                <a16:creationId xmlns:a16="http://schemas.microsoft.com/office/drawing/2014/main" id="{2C22C747-B4D2-5E69-7284-F1BD895042C0}"/>
              </a:ext>
            </a:extLst>
          </p:cNvPr>
          <p:cNvSpPr>
            <a:spLocks noGrp="1"/>
          </p:cNvSpPr>
          <p:nvPr>
            <p:ph type="sldNum" sz="quarter" idx="12"/>
          </p:nvPr>
        </p:nvSpPr>
        <p:spPr/>
        <p:txBody>
          <a:bodyPr/>
          <a:lstStyle/>
          <a:p>
            <a:pPr>
              <a:defRPr/>
            </a:pPr>
            <a:fld id="{34D6A8A7-5109-4035-A6F9-3284B529B11C}" type="slidenum">
              <a:rPr lang="en-US" smtClean="0"/>
              <a:pPr>
                <a:defRPr/>
              </a:pPr>
              <a:t>37</a:t>
            </a:fld>
            <a:endParaRPr lang="en-US"/>
          </a:p>
        </p:txBody>
      </p:sp>
    </p:spTree>
    <p:extLst>
      <p:ext uri="{BB962C8B-B14F-4D97-AF65-F5344CB8AC3E}">
        <p14:creationId xmlns:p14="http://schemas.microsoft.com/office/powerpoint/2010/main" val="36936777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PRINECOMA2_FIG17.07-0.jpg"/>
          <p:cNvPicPr>
            <a:picLocks noChangeAspect="1"/>
          </p:cNvPicPr>
          <p:nvPr/>
        </p:nvPicPr>
        <p:blipFill>
          <a:blip r:embed="rId3"/>
          <a:stretch>
            <a:fillRect/>
          </a:stretch>
        </p:blipFill>
        <p:spPr>
          <a:xfrm>
            <a:off x="1205730" y="1773609"/>
            <a:ext cx="2602992" cy="688848"/>
          </a:xfrm>
          <a:prstGeom prst="rect">
            <a:avLst/>
          </a:prstGeom>
        </p:spPr>
      </p:pic>
      <p:pic>
        <p:nvPicPr>
          <p:cNvPr id="18" name="Picture 17" descr="PRINECOMA2_FIG17.07-1.jpg"/>
          <p:cNvPicPr>
            <a:picLocks noChangeAspect="1"/>
          </p:cNvPicPr>
          <p:nvPr/>
        </p:nvPicPr>
        <p:blipFill>
          <a:blip r:embed="rId4"/>
          <a:stretch>
            <a:fillRect/>
          </a:stretch>
        </p:blipFill>
        <p:spPr>
          <a:xfrm>
            <a:off x="803951" y="4053316"/>
            <a:ext cx="3291840" cy="652272"/>
          </a:xfrm>
          <a:prstGeom prst="rect">
            <a:avLst/>
          </a:prstGeom>
        </p:spPr>
      </p:pic>
      <p:pic>
        <p:nvPicPr>
          <p:cNvPr id="19" name="Picture 18" descr="PRINECOMA2_FIG17.07-2.jpg"/>
          <p:cNvPicPr>
            <a:picLocks noChangeAspect="1"/>
          </p:cNvPicPr>
          <p:nvPr/>
        </p:nvPicPr>
        <p:blipFill>
          <a:blip r:embed="rId5">
            <a:clrChange>
              <a:clrFrom>
                <a:srgbClr val="FFFFFF"/>
              </a:clrFrom>
              <a:clrTo>
                <a:srgbClr val="FFFFFF">
                  <a:alpha val="0"/>
                </a:srgbClr>
              </a:clrTo>
            </a:clrChange>
          </a:blip>
          <a:stretch>
            <a:fillRect/>
          </a:stretch>
        </p:blipFill>
        <p:spPr>
          <a:xfrm>
            <a:off x="1083580" y="4777460"/>
            <a:ext cx="2535936" cy="1170432"/>
          </a:xfrm>
          <a:prstGeom prst="rect">
            <a:avLst/>
          </a:prstGeom>
        </p:spPr>
      </p:pic>
      <p:pic>
        <p:nvPicPr>
          <p:cNvPr id="20" name="Picture 19" descr="PRINECOMA2_FIG17.07-3.jpg"/>
          <p:cNvPicPr>
            <a:picLocks noChangeAspect="1"/>
          </p:cNvPicPr>
          <p:nvPr/>
        </p:nvPicPr>
        <p:blipFill>
          <a:blip r:embed="rId6">
            <a:clrChange>
              <a:clrFrom>
                <a:srgbClr val="FFFFFF"/>
              </a:clrFrom>
              <a:clrTo>
                <a:srgbClr val="FFFFFF">
                  <a:alpha val="0"/>
                </a:srgbClr>
              </a:clrTo>
            </a:clrChange>
          </a:blip>
          <a:stretch>
            <a:fillRect/>
          </a:stretch>
        </p:blipFill>
        <p:spPr>
          <a:xfrm>
            <a:off x="1083580" y="2816155"/>
            <a:ext cx="2535936" cy="1176528"/>
          </a:xfrm>
          <a:prstGeom prst="rect">
            <a:avLst/>
          </a:prstGeom>
        </p:spPr>
      </p:pic>
      <p:pic>
        <p:nvPicPr>
          <p:cNvPr id="21" name="Picture 20" descr="PRINECOMA2_FIG17.07-4.jpg"/>
          <p:cNvPicPr>
            <a:picLocks noChangeAspect="1"/>
          </p:cNvPicPr>
          <p:nvPr/>
        </p:nvPicPr>
        <p:blipFill>
          <a:blip r:embed="rId7"/>
          <a:stretch>
            <a:fillRect/>
          </a:stretch>
        </p:blipFill>
        <p:spPr>
          <a:xfrm>
            <a:off x="1431446" y="6306705"/>
            <a:ext cx="1938528" cy="438912"/>
          </a:xfrm>
          <a:prstGeom prst="rect">
            <a:avLst/>
          </a:prstGeom>
        </p:spPr>
      </p:pic>
      <p:pic>
        <p:nvPicPr>
          <p:cNvPr id="22" name="Picture 21" descr="PRINECOMA2_FIG17.07-5.jpg"/>
          <p:cNvPicPr>
            <a:picLocks noChangeAspect="1"/>
          </p:cNvPicPr>
          <p:nvPr/>
        </p:nvPicPr>
        <p:blipFill>
          <a:blip r:embed="rId8"/>
          <a:stretch>
            <a:fillRect/>
          </a:stretch>
        </p:blipFill>
        <p:spPr>
          <a:xfrm>
            <a:off x="5044014" y="1773609"/>
            <a:ext cx="3267456" cy="725424"/>
          </a:xfrm>
          <a:prstGeom prst="rect">
            <a:avLst/>
          </a:prstGeom>
        </p:spPr>
      </p:pic>
      <p:pic>
        <p:nvPicPr>
          <p:cNvPr id="23" name="Picture 22" descr="PRINECOMA2_FIG17.07-6.jpg"/>
          <p:cNvPicPr>
            <a:picLocks noChangeAspect="1"/>
          </p:cNvPicPr>
          <p:nvPr/>
        </p:nvPicPr>
        <p:blipFill>
          <a:blip r:embed="rId9"/>
          <a:stretch>
            <a:fillRect/>
          </a:stretch>
        </p:blipFill>
        <p:spPr>
          <a:xfrm>
            <a:off x="4692839" y="4053316"/>
            <a:ext cx="3297936" cy="652272"/>
          </a:xfrm>
          <a:prstGeom prst="rect">
            <a:avLst/>
          </a:prstGeom>
        </p:spPr>
      </p:pic>
      <p:pic>
        <p:nvPicPr>
          <p:cNvPr id="24" name="Picture 23" descr="PRINECOMA2_FIG17.07-7.jpg"/>
          <p:cNvPicPr>
            <a:picLocks noChangeAspect="1"/>
          </p:cNvPicPr>
          <p:nvPr/>
        </p:nvPicPr>
        <p:blipFill>
          <a:blip r:embed="rId10">
            <a:clrChange>
              <a:clrFrom>
                <a:srgbClr val="FFFFFF"/>
              </a:clrFrom>
              <a:clrTo>
                <a:srgbClr val="FFFFFF">
                  <a:alpha val="0"/>
                </a:srgbClr>
              </a:clrTo>
            </a:clrChange>
          </a:blip>
          <a:stretch>
            <a:fillRect/>
          </a:stretch>
        </p:blipFill>
        <p:spPr>
          <a:xfrm>
            <a:off x="4991903" y="2827397"/>
            <a:ext cx="2535936" cy="1170432"/>
          </a:xfrm>
          <a:prstGeom prst="rect">
            <a:avLst/>
          </a:prstGeom>
        </p:spPr>
      </p:pic>
      <p:pic>
        <p:nvPicPr>
          <p:cNvPr id="25" name="Picture 24" descr="PRINECOMA2_FIG17.07-8.jpg"/>
          <p:cNvPicPr>
            <a:picLocks noChangeAspect="1"/>
          </p:cNvPicPr>
          <p:nvPr/>
        </p:nvPicPr>
        <p:blipFill>
          <a:blip r:embed="rId11">
            <a:clrChange>
              <a:clrFrom>
                <a:srgbClr val="FFFFFF"/>
              </a:clrFrom>
              <a:clrTo>
                <a:srgbClr val="FFFFFF">
                  <a:alpha val="0"/>
                </a:srgbClr>
              </a:clrTo>
            </a:clrChange>
          </a:blip>
          <a:stretch>
            <a:fillRect/>
          </a:stretch>
        </p:blipFill>
        <p:spPr>
          <a:xfrm>
            <a:off x="4991903" y="4794996"/>
            <a:ext cx="2535936" cy="1200912"/>
          </a:xfrm>
          <a:prstGeom prst="rect">
            <a:avLst/>
          </a:prstGeom>
        </p:spPr>
      </p:pic>
      <p:pic>
        <p:nvPicPr>
          <p:cNvPr id="26" name="Picture 25" descr="PRINECOMA2_FIG17.07-9.jpg"/>
          <p:cNvPicPr>
            <a:picLocks noChangeAspect="1"/>
          </p:cNvPicPr>
          <p:nvPr/>
        </p:nvPicPr>
        <p:blipFill>
          <a:blip r:embed="rId12"/>
          <a:stretch>
            <a:fillRect/>
          </a:stretch>
        </p:blipFill>
        <p:spPr>
          <a:xfrm>
            <a:off x="5361105" y="6306705"/>
            <a:ext cx="1895856" cy="438912"/>
          </a:xfrm>
          <a:prstGeom prst="rect">
            <a:avLst/>
          </a:prstGeom>
        </p:spPr>
      </p:pic>
      <p:sp>
        <p:nvSpPr>
          <p:cNvPr id="14" name="Title 1"/>
          <p:cNvSpPr>
            <a:spLocks noGrp="1"/>
          </p:cNvSpPr>
          <p:nvPr>
            <p:ph type="title"/>
          </p:nvPr>
        </p:nvSpPr>
        <p:spPr>
          <a:xfrm>
            <a:off x="457200" y="274638"/>
            <a:ext cx="8229600" cy="890755"/>
          </a:xfrm>
        </p:spPr>
        <p:txBody>
          <a:bodyPr/>
          <a:lstStyle/>
          <a:p>
            <a:r>
              <a:rPr lang="en-US" altLang="en-US" sz="4000" b="1"/>
              <a:t>Open Market Operations</a:t>
            </a:r>
          </a:p>
        </p:txBody>
      </p:sp>
      <p:sp>
        <p:nvSpPr>
          <p:cNvPr id="2" name="Slide Number Placeholder 1">
            <a:extLst>
              <a:ext uri="{FF2B5EF4-FFF2-40B4-BE49-F238E27FC236}">
                <a16:creationId xmlns:a16="http://schemas.microsoft.com/office/drawing/2014/main" id="{530B04D7-635E-4C53-8064-F9999A2EE85D}"/>
              </a:ext>
            </a:extLst>
          </p:cNvPr>
          <p:cNvSpPr>
            <a:spLocks noGrp="1"/>
          </p:cNvSpPr>
          <p:nvPr>
            <p:ph type="sldNum" sz="quarter" idx="12"/>
          </p:nvPr>
        </p:nvSpPr>
        <p:spPr/>
        <p:txBody>
          <a:bodyPr/>
          <a:lstStyle/>
          <a:p>
            <a:pPr>
              <a:defRPr/>
            </a:pPr>
            <a:fld id="{34D6A8A7-5109-4035-A6F9-3284B529B11C}" type="slidenum">
              <a:rPr lang="en-US" smtClean="0"/>
              <a:pPr>
                <a:defRPr/>
              </a:pPr>
              <a:t>38</a:t>
            </a:fld>
            <a:endParaRPr lang="en-US"/>
          </a:p>
        </p:txBody>
      </p:sp>
    </p:spTree>
    <p:extLst>
      <p:ext uri="{BB962C8B-B14F-4D97-AF65-F5344CB8AC3E}">
        <p14:creationId xmlns:p14="http://schemas.microsoft.com/office/powerpoint/2010/main" val="4219994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right)">
                                      <p:cBhvr>
                                        <p:cTn id="12" dur="10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10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10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right)">
                                      <p:cBhvr>
                                        <p:cTn id="42" dur="10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p:cNvSpPr>
            <a:spLocks noGrp="1"/>
          </p:cNvSpPr>
          <p:nvPr>
            <p:ph type="title"/>
          </p:nvPr>
        </p:nvSpPr>
        <p:spPr>
          <a:xfrm>
            <a:off x="228600" y="228600"/>
            <a:ext cx="8610600" cy="1143000"/>
          </a:xfrm>
        </p:spPr>
        <p:txBody>
          <a:bodyPr/>
          <a:lstStyle/>
          <a:p>
            <a:pPr>
              <a:defRPr/>
            </a:pPr>
            <a:r>
              <a:rPr lang="en-US" sz="4000" b="1">
                <a:ea typeface="MS PGothic" charset="0"/>
              </a:rPr>
              <a:t>When All Else Fails: </a:t>
            </a:r>
            <a:br>
              <a:rPr lang="en-US" sz="4000" b="1">
                <a:ea typeface="MS PGothic" charset="0"/>
              </a:rPr>
            </a:br>
            <a:r>
              <a:rPr lang="en-US" sz="4000" b="1">
                <a:ea typeface="MS PGothic" charset="0"/>
              </a:rPr>
              <a:t>Quantitative Easing </a:t>
            </a:r>
          </a:p>
        </p:txBody>
      </p:sp>
      <p:sp>
        <p:nvSpPr>
          <p:cNvPr id="57346" name="Content Placeholder 2"/>
          <p:cNvSpPr>
            <a:spLocks noGrp="1"/>
          </p:cNvSpPr>
          <p:nvPr>
            <p:ph idx="4294967295"/>
          </p:nvPr>
        </p:nvSpPr>
        <p:spPr>
          <a:xfrm>
            <a:off x="533400" y="1571625"/>
            <a:ext cx="8077200" cy="5438775"/>
          </a:xfrm>
        </p:spPr>
        <p:txBody>
          <a:bodyPr/>
          <a:lstStyle/>
          <a:p>
            <a:r>
              <a:rPr lang="en-US" altLang="en-US" sz="2800" dirty="0">
                <a:latin typeface="Times New Roman" panose="02020603050405020304" pitchFamily="18" charset="0"/>
                <a:cs typeface="Times New Roman" panose="02020603050405020304" pitchFamily="18" charset="0"/>
              </a:rPr>
              <a:t>End of 2008, worst quarter in U.S. in 50 years</a:t>
            </a:r>
          </a:p>
          <a:p>
            <a:pPr lvl="1"/>
            <a:r>
              <a:rPr lang="en-US" altLang="en-US" dirty="0">
                <a:latin typeface="Times New Roman" panose="02020603050405020304" pitchFamily="18" charset="0"/>
                <a:cs typeface="Times New Roman" panose="02020603050405020304" pitchFamily="18" charset="0"/>
              </a:rPr>
              <a:t>Real GDP down 8.9%, unemployment up</a:t>
            </a:r>
            <a:endParaRPr lang="en-US" altLang="en-US" b="1" dirty="0">
              <a:solidFill>
                <a:srgbClr val="FF0000"/>
              </a:solidFill>
              <a:latin typeface="Times New Roman" panose="02020603050405020304" pitchFamily="18" charset="0"/>
              <a:cs typeface="Times New Roman" panose="02020603050405020304" pitchFamily="18" charset="0"/>
            </a:endParaRPr>
          </a:p>
        </p:txBody>
      </p:sp>
      <p:pic>
        <p:nvPicPr>
          <p:cNvPr id="57347"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03500"/>
            <a:ext cx="9144000" cy="425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F2A8A4A8-6B8B-42E8-89FE-7240AD4E50B4}"/>
              </a:ext>
            </a:extLst>
          </p:cNvPr>
          <p:cNvSpPr>
            <a:spLocks noGrp="1"/>
          </p:cNvSpPr>
          <p:nvPr>
            <p:ph type="sldNum" sz="quarter" idx="12"/>
          </p:nvPr>
        </p:nvSpPr>
        <p:spPr/>
        <p:txBody>
          <a:bodyPr/>
          <a:lstStyle/>
          <a:p>
            <a:pPr>
              <a:defRPr/>
            </a:pPr>
            <a:fld id="{34D6A8A7-5109-4035-A6F9-3284B529B11C}" type="slidenum">
              <a:rPr lang="en-US" smtClean="0"/>
              <a:pPr>
                <a:defRPr/>
              </a:pPr>
              <a:t>39</a:t>
            </a:fld>
            <a:endParaRPr lang="en-US"/>
          </a:p>
        </p:txBody>
      </p:sp>
    </p:spTree>
    <p:extLst>
      <p:ext uri="{BB962C8B-B14F-4D97-AF65-F5344CB8AC3E}">
        <p14:creationId xmlns:p14="http://schemas.microsoft.com/office/powerpoint/2010/main" val="3096145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a:xfrm>
            <a:off x="4724400" y="76200"/>
            <a:ext cx="4257076" cy="2138362"/>
          </a:xfrm>
        </p:spPr>
        <p:txBody>
          <a:bodyPr/>
          <a:lstStyle/>
          <a:p>
            <a:pPr marL="320040" indent="-320040" eaLnBrk="1" fontAlgn="auto" hangingPunct="1">
              <a:spcAft>
                <a:spcPts val="0"/>
              </a:spcAft>
              <a:buClr>
                <a:schemeClr val="accent6">
                  <a:lumMod val="75000"/>
                </a:schemeClr>
              </a:buClr>
              <a:defRPr/>
            </a:pPr>
            <a:r>
              <a:rPr lang="en-US" altLang="en-US" sz="4000" b="1">
                <a:ea typeface="+mj-ea"/>
                <a:cs typeface="+mj-cs"/>
              </a:rPr>
              <a:t>Types of Money throughout History</a:t>
            </a:r>
          </a:p>
        </p:txBody>
      </p:sp>
      <p:sp>
        <p:nvSpPr>
          <p:cNvPr id="145412" name="Text Box 4"/>
          <p:cNvSpPr txBox="1">
            <a:spLocks noChangeArrowheads="1"/>
          </p:cNvSpPr>
          <p:nvPr/>
        </p:nvSpPr>
        <p:spPr bwMode="auto">
          <a:xfrm>
            <a:off x="0" y="2690813"/>
            <a:ext cx="9144000" cy="378618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tabLst>
                <a:tab pos="2171700" algn="l"/>
                <a:tab pos="6692900" algn="l"/>
              </a:tabLst>
              <a:defRPr sz="2000" b="1">
                <a:solidFill>
                  <a:schemeClr val="tx1"/>
                </a:solidFill>
                <a:latin typeface="Arial" charset="0"/>
                <a:ea typeface="ＭＳ Ｐゴシック" charset="0"/>
              </a:defRPr>
            </a:lvl1pPr>
            <a:lvl2pPr marL="742950" indent="-285750">
              <a:tabLst>
                <a:tab pos="2171700" algn="l"/>
                <a:tab pos="6692900" algn="l"/>
              </a:tabLst>
              <a:defRPr sz="2000" b="1">
                <a:solidFill>
                  <a:schemeClr val="tx1"/>
                </a:solidFill>
                <a:latin typeface="Arial" charset="0"/>
                <a:ea typeface="ＭＳ Ｐゴシック" charset="0"/>
              </a:defRPr>
            </a:lvl2pPr>
            <a:lvl3pPr marL="1143000" indent="-228600">
              <a:tabLst>
                <a:tab pos="2171700" algn="l"/>
                <a:tab pos="6692900" algn="l"/>
              </a:tabLst>
              <a:defRPr sz="2000" b="1">
                <a:solidFill>
                  <a:schemeClr val="tx1"/>
                </a:solidFill>
                <a:latin typeface="Arial" charset="0"/>
                <a:ea typeface="ＭＳ Ｐゴシック" charset="0"/>
              </a:defRPr>
            </a:lvl3pPr>
            <a:lvl4pPr marL="1600200" indent="-228600">
              <a:tabLst>
                <a:tab pos="2171700" algn="l"/>
                <a:tab pos="6692900" algn="l"/>
              </a:tabLst>
              <a:defRPr sz="2000" b="1">
                <a:solidFill>
                  <a:schemeClr val="tx1"/>
                </a:solidFill>
                <a:latin typeface="Arial" charset="0"/>
                <a:ea typeface="ＭＳ Ｐゴシック" charset="0"/>
              </a:defRPr>
            </a:lvl4pPr>
            <a:lvl5pPr marL="2057400" indent="-228600">
              <a:tabLst>
                <a:tab pos="2171700" algn="l"/>
                <a:tab pos="6692900" algn="l"/>
              </a:tabLst>
              <a:defRPr sz="2000" b="1">
                <a:solidFill>
                  <a:schemeClr val="tx1"/>
                </a:solidFill>
                <a:latin typeface="Arial" charset="0"/>
                <a:ea typeface="ＭＳ Ｐゴシック" charset="0"/>
              </a:defRPr>
            </a:lvl5pPr>
            <a:lvl6pPr marL="2514600" indent="-228600" eaLnBrk="0" fontAlgn="base" hangingPunct="0">
              <a:spcBef>
                <a:spcPct val="0"/>
              </a:spcBef>
              <a:spcAft>
                <a:spcPct val="0"/>
              </a:spcAft>
              <a:tabLst>
                <a:tab pos="2171700" algn="l"/>
                <a:tab pos="6692900" algn="l"/>
              </a:tabLst>
              <a:defRPr sz="2000" b="1">
                <a:solidFill>
                  <a:schemeClr val="tx1"/>
                </a:solidFill>
                <a:latin typeface="Arial" charset="0"/>
                <a:ea typeface="ＭＳ Ｐゴシック" charset="0"/>
              </a:defRPr>
            </a:lvl6pPr>
            <a:lvl7pPr marL="2971800" indent="-228600" eaLnBrk="0" fontAlgn="base" hangingPunct="0">
              <a:spcBef>
                <a:spcPct val="0"/>
              </a:spcBef>
              <a:spcAft>
                <a:spcPct val="0"/>
              </a:spcAft>
              <a:tabLst>
                <a:tab pos="2171700" algn="l"/>
                <a:tab pos="6692900" algn="l"/>
              </a:tabLst>
              <a:defRPr sz="2000" b="1">
                <a:solidFill>
                  <a:schemeClr val="tx1"/>
                </a:solidFill>
                <a:latin typeface="Arial" charset="0"/>
                <a:ea typeface="ＭＳ Ｐゴシック" charset="0"/>
              </a:defRPr>
            </a:lvl7pPr>
            <a:lvl8pPr marL="3429000" indent="-228600" eaLnBrk="0" fontAlgn="base" hangingPunct="0">
              <a:spcBef>
                <a:spcPct val="0"/>
              </a:spcBef>
              <a:spcAft>
                <a:spcPct val="0"/>
              </a:spcAft>
              <a:tabLst>
                <a:tab pos="2171700" algn="l"/>
                <a:tab pos="6692900" algn="l"/>
              </a:tabLst>
              <a:defRPr sz="2000" b="1">
                <a:solidFill>
                  <a:schemeClr val="tx1"/>
                </a:solidFill>
                <a:latin typeface="Arial" charset="0"/>
                <a:ea typeface="ＭＳ Ｐゴシック" charset="0"/>
              </a:defRPr>
            </a:lvl8pPr>
            <a:lvl9pPr marL="3886200" indent="-228600" eaLnBrk="0" fontAlgn="base" hangingPunct="0">
              <a:spcBef>
                <a:spcPct val="0"/>
              </a:spcBef>
              <a:spcAft>
                <a:spcPct val="0"/>
              </a:spcAft>
              <a:tabLst>
                <a:tab pos="2171700" algn="l"/>
                <a:tab pos="6692900" algn="l"/>
              </a:tabLst>
              <a:defRPr sz="2000" b="1">
                <a:solidFill>
                  <a:schemeClr val="tx1"/>
                </a:solidFill>
                <a:latin typeface="Arial" charset="0"/>
                <a:ea typeface="ＭＳ Ｐゴシック" charset="0"/>
              </a:defRPr>
            </a:lvl9pPr>
          </a:lstStyle>
          <a:p>
            <a:pPr>
              <a:defRPr/>
            </a:pPr>
            <a:r>
              <a:rPr lang="en-US" b="0"/>
              <a:t>Iron	Boar tusk	Playing cards</a:t>
            </a:r>
          </a:p>
          <a:p>
            <a:pPr>
              <a:defRPr/>
            </a:pPr>
            <a:r>
              <a:rPr lang="en-US" b="0"/>
              <a:t>Copper	Red woodpecker scalps	Leather</a:t>
            </a:r>
          </a:p>
          <a:p>
            <a:pPr>
              <a:defRPr/>
            </a:pPr>
            <a:r>
              <a:rPr lang="en-US" b="0"/>
              <a:t>Brass	Feathers	Gold</a:t>
            </a:r>
          </a:p>
          <a:p>
            <a:pPr>
              <a:defRPr/>
            </a:pPr>
            <a:r>
              <a:rPr lang="en-US" b="0"/>
              <a:t>Wine	Glass	Silver</a:t>
            </a:r>
          </a:p>
          <a:p>
            <a:pPr>
              <a:defRPr/>
            </a:pPr>
            <a:r>
              <a:rPr lang="en-US" b="0"/>
              <a:t>Corn	Wampum	Knives</a:t>
            </a:r>
          </a:p>
          <a:p>
            <a:pPr>
              <a:defRPr/>
            </a:pPr>
            <a:r>
              <a:rPr lang="en-US" b="0"/>
              <a:t>Salt	Rum	Pots</a:t>
            </a:r>
          </a:p>
          <a:p>
            <a:pPr>
              <a:defRPr/>
            </a:pPr>
            <a:r>
              <a:rPr lang="en-US" b="0"/>
              <a:t>Horses	Molasses	Boats</a:t>
            </a:r>
          </a:p>
          <a:p>
            <a:pPr>
              <a:defRPr/>
            </a:pPr>
            <a:r>
              <a:rPr lang="en-US" b="0"/>
              <a:t>Sheep	Tobacco	Pitch</a:t>
            </a:r>
          </a:p>
          <a:p>
            <a:pPr>
              <a:defRPr/>
            </a:pPr>
            <a:r>
              <a:rPr lang="en-US" b="0"/>
              <a:t>Goats	Agricultural implements	Rice</a:t>
            </a:r>
          </a:p>
          <a:p>
            <a:pPr>
              <a:defRPr/>
            </a:pPr>
            <a:r>
              <a:rPr lang="en-US" b="0"/>
              <a:t>Tortoise shells	Round stones with centers removed	Cows</a:t>
            </a:r>
          </a:p>
          <a:p>
            <a:pPr>
              <a:defRPr/>
            </a:pPr>
            <a:r>
              <a:rPr lang="en-US" b="0"/>
              <a:t>Porpoise teeth	Crystal salt bars	Paper</a:t>
            </a:r>
          </a:p>
          <a:p>
            <a:pPr>
              <a:defRPr/>
            </a:pPr>
            <a:r>
              <a:rPr lang="en-US" b="0"/>
              <a:t>Whale teeth	Snail shells	Cigarettes</a:t>
            </a:r>
          </a:p>
        </p:txBody>
      </p:sp>
      <p:sp>
        <p:nvSpPr>
          <p:cNvPr id="10244" name="Line 6"/>
          <p:cNvSpPr>
            <a:spLocks noChangeShapeType="1"/>
          </p:cNvSpPr>
          <p:nvPr/>
        </p:nvSpPr>
        <p:spPr bwMode="auto">
          <a:xfrm>
            <a:off x="0" y="6629400"/>
            <a:ext cx="9144000" cy="0"/>
          </a:xfrm>
          <a:prstGeom prst="line">
            <a:avLst/>
          </a:prstGeom>
          <a:noFill/>
          <a:ln w="57150" cmpd="thinThick">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246" name="Line 9"/>
          <p:cNvSpPr>
            <a:spLocks noChangeShapeType="1"/>
          </p:cNvSpPr>
          <p:nvPr/>
        </p:nvSpPr>
        <p:spPr bwMode="auto">
          <a:xfrm>
            <a:off x="12700" y="2590800"/>
            <a:ext cx="9144000" cy="0"/>
          </a:xfrm>
          <a:prstGeom prst="line">
            <a:avLst/>
          </a:prstGeom>
          <a:noFill/>
          <a:ln w="57150" cmpd="thickThin">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pic>
        <p:nvPicPr>
          <p:cNvPr id="19461"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76788" cy="183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745EF338-EB67-4AA0-A8B1-8EFCB1B5A96F}"/>
              </a:ext>
            </a:extLst>
          </p:cNvPr>
          <p:cNvSpPr>
            <a:spLocks noGrp="1"/>
          </p:cNvSpPr>
          <p:nvPr>
            <p:ph type="sldNum" sz="quarter" idx="12"/>
          </p:nvPr>
        </p:nvSpPr>
        <p:spPr/>
        <p:txBody>
          <a:bodyPr/>
          <a:lstStyle/>
          <a:p>
            <a:pPr>
              <a:defRPr/>
            </a:pPr>
            <a:fld id="{34D6A8A7-5109-4035-A6F9-3284B529B11C}" type="slidenum">
              <a:rPr lang="en-US" smtClean="0"/>
              <a:pPr>
                <a:defRPr/>
              </a:pPr>
              <a:t>4</a:t>
            </a:fld>
            <a:endParaRPr lang="en-US"/>
          </a:p>
        </p:txBody>
      </p:sp>
    </p:spTree>
    <p:extLst>
      <p:ext uri="{BB962C8B-B14F-4D97-AF65-F5344CB8AC3E}">
        <p14:creationId xmlns:p14="http://schemas.microsoft.com/office/powerpoint/2010/main" val="36087008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5412"/>
                                        </p:tgtEl>
                                        <p:attrNameLst>
                                          <p:attrName>style.visibility</p:attrName>
                                        </p:attrNameLst>
                                      </p:cBhvr>
                                      <p:to>
                                        <p:strVal val="visible"/>
                                      </p:to>
                                    </p:set>
                                    <p:animEffect transition="in" filter="wipe(up)">
                                      <p:cBhvr>
                                        <p:cTn id="7" dur="500"/>
                                        <p:tgtEl>
                                          <p:spTgt spid="145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2"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p:cNvSpPr>
            <a:spLocks noGrp="1"/>
          </p:cNvSpPr>
          <p:nvPr>
            <p:ph type="title"/>
          </p:nvPr>
        </p:nvSpPr>
        <p:spPr>
          <a:xfrm>
            <a:off x="457200" y="225425"/>
            <a:ext cx="8229600" cy="841375"/>
          </a:xfrm>
        </p:spPr>
        <p:txBody>
          <a:bodyPr/>
          <a:lstStyle/>
          <a:p>
            <a:r>
              <a:rPr lang="en-US" altLang="en-US" sz="4000" b="1"/>
              <a:t>Quantitative Easing, 2007–2014</a:t>
            </a:r>
            <a:endParaRPr lang="en-US" altLang="en-US" sz="4000" b="1">
              <a:solidFill>
                <a:srgbClr val="FF0000"/>
              </a:solidFill>
            </a:endParaRPr>
          </a:p>
        </p:txBody>
      </p:sp>
      <p:pic>
        <p:nvPicPr>
          <p:cNvPr id="5" name="Picture 4" descr="PRINECOMA2_FIG17.08.jpg"/>
          <p:cNvPicPr>
            <a:picLocks noChangeAspect="1"/>
          </p:cNvPicPr>
          <p:nvPr/>
        </p:nvPicPr>
        <p:blipFill>
          <a:blip r:embed="rId3"/>
          <a:srcRect t="5441" b="3980"/>
          <a:stretch>
            <a:fillRect/>
          </a:stretch>
        </p:blipFill>
        <p:spPr>
          <a:xfrm>
            <a:off x="304800" y="1447800"/>
            <a:ext cx="8534400" cy="4572000"/>
          </a:xfrm>
          <a:prstGeom prst="rect">
            <a:avLst/>
          </a:prstGeom>
        </p:spPr>
      </p:pic>
      <p:sp>
        <p:nvSpPr>
          <p:cNvPr id="2" name="Slide Number Placeholder 1">
            <a:extLst>
              <a:ext uri="{FF2B5EF4-FFF2-40B4-BE49-F238E27FC236}">
                <a16:creationId xmlns:a16="http://schemas.microsoft.com/office/drawing/2014/main" id="{7024A418-1BB7-483D-931E-DFEA40FAD798}"/>
              </a:ext>
            </a:extLst>
          </p:cNvPr>
          <p:cNvSpPr>
            <a:spLocks noGrp="1"/>
          </p:cNvSpPr>
          <p:nvPr>
            <p:ph type="sldNum" sz="quarter" idx="12"/>
          </p:nvPr>
        </p:nvSpPr>
        <p:spPr/>
        <p:txBody>
          <a:bodyPr/>
          <a:lstStyle/>
          <a:p>
            <a:pPr>
              <a:defRPr/>
            </a:pPr>
            <a:fld id="{34D6A8A7-5109-4035-A6F9-3284B529B11C}" type="slidenum">
              <a:rPr lang="en-US" smtClean="0"/>
              <a:pPr>
                <a:defRPr/>
              </a:pPr>
              <a:t>40</a:t>
            </a:fld>
            <a:endParaRPr lang="en-US"/>
          </a:p>
        </p:txBody>
      </p:sp>
    </p:spTree>
    <p:extLst>
      <p:ext uri="{BB962C8B-B14F-4D97-AF65-F5344CB8AC3E}">
        <p14:creationId xmlns:p14="http://schemas.microsoft.com/office/powerpoint/2010/main" val="22436369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DFD62-F715-4F82-A201-B7ABA9C47B16}"/>
              </a:ext>
            </a:extLst>
          </p:cNvPr>
          <p:cNvSpPr>
            <a:spLocks noGrp="1"/>
          </p:cNvSpPr>
          <p:nvPr>
            <p:ph type="title"/>
          </p:nvPr>
        </p:nvSpPr>
        <p:spPr>
          <a:xfrm>
            <a:off x="457200" y="228600"/>
            <a:ext cx="8229600" cy="1143000"/>
          </a:xfrm>
        </p:spPr>
        <p:txBody>
          <a:bodyPr/>
          <a:lstStyle/>
          <a:p>
            <a:r>
              <a:rPr lang="en-AU" sz="4000" b="1"/>
              <a:t>3. Discount Window and</a:t>
            </a:r>
            <a:br>
              <a:rPr lang="en-AU" sz="4000" b="1"/>
            </a:br>
            <a:r>
              <a:rPr lang="en-AU" sz="4000" b="1"/>
              <a:t>New Lending Facilities</a:t>
            </a:r>
          </a:p>
        </p:txBody>
      </p:sp>
      <p:sp>
        <p:nvSpPr>
          <p:cNvPr id="3" name="Content Placeholder 2">
            <a:extLst>
              <a:ext uri="{FF2B5EF4-FFF2-40B4-BE49-F238E27FC236}">
                <a16:creationId xmlns:a16="http://schemas.microsoft.com/office/drawing/2014/main" id="{BC822693-E511-4142-B6CE-EC773A6F098C}"/>
              </a:ext>
            </a:extLst>
          </p:cNvPr>
          <p:cNvSpPr>
            <a:spLocks noGrp="1"/>
          </p:cNvSpPr>
          <p:nvPr>
            <p:ph idx="1"/>
          </p:nvPr>
        </p:nvSpPr>
        <p:spPr>
          <a:xfrm>
            <a:off x="457200" y="1676400"/>
            <a:ext cx="8229600" cy="4906962"/>
          </a:xfrm>
        </p:spPr>
        <p:txBody>
          <a:bodyPr>
            <a:normAutofit lnSpcReduction="10000"/>
          </a:bodyPr>
          <a:lstStyle/>
          <a:p>
            <a:r>
              <a:rPr lang="en-US" dirty="0">
                <a:latin typeface="Times New Roman" panose="02020603050405020304" pitchFamily="18" charset="0"/>
                <a:cs typeface="Times New Roman" panose="02020603050405020304" pitchFamily="18" charset="0"/>
              </a:rPr>
              <a:t>Discount window: Struggling entities can borrow money directly from the Federal Reserve.</a:t>
            </a:r>
          </a:p>
          <a:p>
            <a:pPr lvl="1"/>
            <a:r>
              <a:rPr lang="en-US" dirty="0">
                <a:latin typeface="Times New Roman" panose="02020603050405020304" pitchFamily="18" charset="0"/>
                <a:cs typeface="Times New Roman" panose="02020603050405020304" pitchFamily="18" charset="0"/>
              </a:rPr>
              <a:t>Historically, the discount window was for banks.</a:t>
            </a:r>
          </a:p>
          <a:p>
            <a:r>
              <a:rPr lang="en-US" dirty="0">
                <a:latin typeface="Times New Roman" panose="02020603050405020304" pitchFamily="18" charset="0"/>
                <a:cs typeface="Times New Roman" panose="02020603050405020304" pitchFamily="18" charset="0"/>
              </a:rPr>
              <a:t>Since the Great Recession, special lending facilities have provided loans to other firms in difficulty.</a:t>
            </a:r>
          </a:p>
          <a:p>
            <a:pPr lvl="1"/>
            <a:r>
              <a:rPr lang="en-US" dirty="0">
                <a:latin typeface="Times New Roman" panose="02020603050405020304" pitchFamily="18" charset="0"/>
                <a:cs typeface="Times New Roman" panose="02020603050405020304" pitchFamily="18" charset="0"/>
              </a:rPr>
              <a:t>Private firms in the financial industry</a:t>
            </a:r>
          </a:p>
          <a:p>
            <a:pPr lvl="1"/>
            <a:r>
              <a:rPr lang="en-US" dirty="0">
                <a:latin typeface="Times New Roman" panose="02020603050405020304" pitchFamily="18" charset="0"/>
                <a:cs typeface="Times New Roman" panose="02020603050405020304" pitchFamily="18" charset="0"/>
              </a:rPr>
              <a:t>State and local governments</a:t>
            </a:r>
          </a:p>
          <a:p>
            <a:pPr lvl="1"/>
            <a:r>
              <a:rPr lang="en-US" dirty="0">
                <a:latin typeface="Times New Roman" panose="02020603050405020304" pitchFamily="18" charset="0"/>
                <a:cs typeface="Times New Roman" panose="02020603050405020304" pitchFamily="18" charset="0"/>
              </a:rPr>
              <a:t>Small businesses, hospitals, and nonprofits </a:t>
            </a:r>
          </a:p>
        </p:txBody>
      </p:sp>
      <p:sp>
        <p:nvSpPr>
          <p:cNvPr id="4" name="Slide Number Placeholder 3">
            <a:extLst>
              <a:ext uri="{FF2B5EF4-FFF2-40B4-BE49-F238E27FC236}">
                <a16:creationId xmlns:a16="http://schemas.microsoft.com/office/drawing/2014/main" id="{DA3F9F80-80A5-4CF9-AFCA-85DC2060B728}"/>
              </a:ext>
            </a:extLst>
          </p:cNvPr>
          <p:cNvSpPr>
            <a:spLocks noGrp="1"/>
          </p:cNvSpPr>
          <p:nvPr>
            <p:ph type="sldNum" sz="quarter" idx="12"/>
          </p:nvPr>
        </p:nvSpPr>
        <p:spPr/>
        <p:txBody>
          <a:bodyPr/>
          <a:lstStyle/>
          <a:p>
            <a:pPr>
              <a:defRPr/>
            </a:pPr>
            <a:fld id="{34D6A8A7-5109-4035-A6F9-3284B529B11C}" type="slidenum">
              <a:rPr lang="en-US" smtClean="0"/>
              <a:pPr>
                <a:defRPr/>
              </a:pPr>
              <a:t>41</a:t>
            </a:fld>
            <a:endParaRPr lang="en-US"/>
          </a:p>
        </p:txBody>
      </p:sp>
    </p:spTree>
    <p:extLst>
      <p:ext uri="{BB962C8B-B14F-4D97-AF65-F5344CB8AC3E}">
        <p14:creationId xmlns:p14="http://schemas.microsoft.com/office/powerpoint/2010/main" val="3929132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451321" y="228600"/>
            <a:ext cx="8235479" cy="838200"/>
          </a:xfrm>
        </p:spPr>
        <p:txBody>
          <a:bodyPr>
            <a:normAutofit/>
          </a:bodyPr>
          <a:lstStyle/>
          <a:p>
            <a:pPr eaLnBrk="1" fontAlgn="auto" hangingPunct="1">
              <a:spcAft>
                <a:spcPts val="0"/>
              </a:spcAft>
              <a:buClr>
                <a:schemeClr val="accent6">
                  <a:lumMod val="75000"/>
                </a:schemeClr>
              </a:buClr>
              <a:defRPr/>
            </a:pPr>
            <a:r>
              <a:rPr lang="en-US" altLang="en-US" sz="4000" b="1">
                <a:ea typeface="+mj-ea"/>
                <a:cs typeface="+mj-cs"/>
              </a:rPr>
              <a:t>Functions of Money </a:t>
            </a:r>
          </a:p>
        </p:txBody>
      </p:sp>
      <p:sp>
        <p:nvSpPr>
          <p:cNvPr id="20483" name="TextBox 1"/>
          <p:cNvSpPr txBox="1">
            <a:spLocks noChangeArrowheads="1"/>
          </p:cNvSpPr>
          <p:nvPr/>
        </p:nvSpPr>
        <p:spPr bwMode="auto">
          <a:xfrm>
            <a:off x="153374" y="1143000"/>
            <a:ext cx="3831497" cy="550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Arial" panose="020B0604020202020204" pitchFamily="34" charset="0"/>
                <a:ea typeface="MS PGothic" panose="020B0600070205080204" pitchFamily="34" charset="-128"/>
              </a:defRPr>
            </a:lvl1pPr>
            <a:lvl2pPr marL="742950" indent="-285750">
              <a:defRPr sz="2000" b="1">
                <a:solidFill>
                  <a:schemeClr val="tx1"/>
                </a:solidFill>
                <a:latin typeface="Arial" panose="020B0604020202020204" pitchFamily="34" charset="0"/>
                <a:ea typeface="MS PGothic" panose="020B0600070205080204" pitchFamily="34" charset="-128"/>
              </a:defRPr>
            </a:lvl2pPr>
            <a:lvl3pPr marL="1143000" indent="-228600">
              <a:defRPr sz="2000" b="1">
                <a:solidFill>
                  <a:schemeClr val="tx1"/>
                </a:solidFill>
                <a:latin typeface="Arial" panose="020B0604020202020204" pitchFamily="34" charset="0"/>
                <a:ea typeface="MS PGothic" panose="020B0600070205080204" pitchFamily="34" charset="-128"/>
              </a:defRPr>
            </a:lvl3pPr>
            <a:lvl4pPr marL="1600200" indent="-228600">
              <a:defRPr sz="2000" b="1">
                <a:solidFill>
                  <a:schemeClr val="tx1"/>
                </a:solidFill>
                <a:latin typeface="Arial" panose="020B0604020202020204" pitchFamily="34" charset="0"/>
                <a:ea typeface="MS PGothic" panose="020B0600070205080204" pitchFamily="34" charset="-128"/>
              </a:defRPr>
            </a:lvl4pPr>
            <a:lvl5pPr marL="2057400" indent="-228600">
              <a:defRPr sz="20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0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0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0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000" b="1">
                <a:solidFill>
                  <a:schemeClr val="tx1"/>
                </a:solidFill>
                <a:latin typeface="Arial" panose="020B0604020202020204" pitchFamily="34" charset="0"/>
                <a:ea typeface="MS PGothic" panose="020B0600070205080204" pitchFamily="34" charset="-128"/>
              </a:defRPr>
            </a:lvl9pPr>
          </a:lstStyle>
          <a:p>
            <a:pPr algn="ctr">
              <a:lnSpc>
                <a:spcPct val="200000"/>
              </a:lnSpc>
            </a:pPr>
            <a:r>
              <a:rPr lang="en-US" altLang="en-US" sz="3200">
                <a:latin typeface="Times New Roman" panose="02020603050405020304" pitchFamily="18" charset="0"/>
                <a:cs typeface="Times New Roman" panose="02020603050405020304" pitchFamily="18" charset="0"/>
              </a:rPr>
              <a:t>Medium of exchange</a:t>
            </a:r>
          </a:p>
          <a:p>
            <a:pPr algn="ctr">
              <a:lnSpc>
                <a:spcPct val="200000"/>
              </a:lnSpc>
            </a:pPr>
            <a:endParaRPr lang="en-US" altLang="en-US" sz="1600">
              <a:latin typeface="Times New Roman" panose="02020603050405020304" pitchFamily="18" charset="0"/>
              <a:cs typeface="Times New Roman" panose="02020603050405020304" pitchFamily="18" charset="0"/>
            </a:endParaRPr>
          </a:p>
          <a:p>
            <a:pPr algn="ctr">
              <a:lnSpc>
                <a:spcPct val="200000"/>
              </a:lnSpc>
            </a:pPr>
            <a:r>
              <a:rPr lang="en-US" altLang="en-US" sz="3200">
                <a:latin typeface="Times New Roman" panose="02020603050405020304" pitchFamily="18" charset="0"/>
                <a:cs typeface="Times New Roman" panose="02020603050405020304" pitchFamily="18" charset="0"/>
              </a:rPr>
              <a:t>Unit of account</a:t>
            </a:r>
          </a:p>
          <a:p>
            <a:pPr algn="ctr">
              <a:lnSpc>
                <a:spcPct val="200000"/>
              </a:lnSpc>
            </a:pPr>
            <a:endParaRPr lang="en-US" altLang="en-US" sz="1600">
              <a:latin typeface="Times New Roman" panose="02020603050405020304" pitchFamily="18" charset="0"/>
              <a:cs typeface="Times New Roman" panose="02020603050405020304" pitchFamily="18" charset="0"/>
            </a:endParaRPr>
          </a:p>
          <a:p>
            <a:pPr algn="ctr">
              <a:lnSpc>
                <a:spcPct val="200000"/>
              </a:lnSpc>
            </a:pPr>
            <a:r>
              <a:rPr lang="en-US" altLang="en-US" sz="3200">
                <a:latin typeface="Times New Roman" panose="02020603050405020304" pitchFamily="18" charset="0"/>
                <a:cs typeface="Times New Roman" panose="02020603050405020304" pitchFamily="18" charset="0"/>
              </a:rPr>
              <a:t>Store of value</a:t>
            </a:r>
          </a:p>
          <a:p>
            <a:pPr algn="ctr">
              <a:lnSpc>
                <a:spcPct val="200000"/>
              </a:lnSpc>
            </a:pPr>
            <a:endParaRPr lang="en-US" altLang="en-US" sz="1600">
              <a:latin typeface="Times New Roman" panose="02020603050405020304" pitchFamily="18" charset="0"/>
              <a:cs typeface="Times New Roman" panose="02020603050405020304" pitchFamily="18" charset="0"/>
            </a:endParaRPr>
          </a:p>
          <a:p>
            <a:pPr algn="ctr">
              <a:lnSpc>
                <a:spcPct val="200000"/>
              </a:lnSpc>
            </a:pPr>
            <a:r>
              <a:rPr lang="en-US" altLang="en-US" sz="3200">
                <a:solidFill>
                  <a:srgbClr val="FF0000"/>
                </a:solidFill>
                <a:latin typeface="Times New Roman" panose="02020603050405020304" pitchFamily="18" charset="0"/>
                <a:cs typeface="Times New Roman" panose="02020603050405020304" pitchFamily="18" charset="0"/>
              </a:rPr>
              <a:t>Liquidity*</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129" y="2590800"/>
            <a:ext cx="4360218" cy="83526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7650" y="1219200"/>
            <a:ext cx="4857750" cy="1058287"/>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12960" y="3733800"/>
            <a:ext cx="3962400" cy="1452880"/>
          </a:xfrm>
          <a:prstGeom prst="rect">
            <a:avLst/>
          </a:prstGeom>
        </p:spPr>
      </p:pic>
      <p:pic>
        <p:nvPicPr>
          <p:cNvPr id="1026" name="Picture 2" descr="http://econintersect.com/wordpress/wp-content/uploads/2012/09/money-flow-faucet-380x30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9200" y="5410200"/>
            <a:ext cx="2327275" cy="136038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F96D066-34C1-495D-B6B2-DC66C8DCCDC0}"/>
              </a:ext>
            </a:extLst>
          </p:cNvPr>
          <p:cNvSpPr>
            <a:spLocks noGrp="1"/>
          </p:cNvSpPr>
          <p:nvPr>
            <p:ph type="sldNum" sz="quarter" idx="12"/>
          </p:nvPr>
        </p:nvSpPr>
        <p:spPr/>
        <p:txBody>
          <a:bodyPr/>
          <a:lstStyle/>
          <a:p>
            <a:pPr>
              <a:defRPr/>
            </a:pPr>
            <a:fld id="{34D6A8A7-5109-4035-A6F9-3284B529B11C}" type="slidenum">
              <a:rPr lang="en-US" smtClean="0"/>
              <a:pPr>
                <a:defRPr/>
              </a:pPr>
              <a:t>5</a:t>
            </a:fld>
            <a:endParaRPr lang="en-US"/>
          </a:p>
        </p:txBody>
      </p:sp>
    </p:spTree>
    <p:extLst>
      <p:ext uri="{BB962C8B-B14F-4D97-AF65-F5344CB8AC3E}">
        <p14:creationId xmlns:p14="http://schemas.microsoft.com/office/powerpoint/2010/main" val="328544334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fade">
                                      <p:cBhvr>
                                        <p:cTn id="2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a:xfrm>
            <a:off x="228600" y="152400"/>
            <a:ext cx="8686800" cy="990600"/>
          </a:xfrm>
        </p:spPr>
        <p:txBody>
          <a:bodyPr>
            <a:normAutofit/>
          </a:bodyPr>
          <a:lstStyle/>
          <a:p>
            <a:pPr marL="320040" indent="-320040" eaLnBrk="1" fontAlgn="auto" hangingPunct="1">
              <a:spcAft>
                <a:spcPts val="0"/>
              </a:spcAft>
              <a:buClr>
                <a:schemeClr val="accent6">
                  <a:lumMod val="75000"/>
                </a:schemeClr>
              </a:buClr>
              <a:defRPr/>
            </a:pPr>
            <a:r>
              <a:rPr lang="en-US" altLang="en-US" b="1">
                <a:solidFill>
                  <a:srgbClr val="FF0000"/>
                </a:solidFill>
                <a:cs typeface="Times New Roman" panose="02020603050405020304" pitchFamily="18" charset="0"/>
              </a:rPr>
              <a:t>What Backs the U.S. Dollar?</a:t>
            </a:r>
          </a:p>
        </p:txBody>
      </p:sp>
      <p:sp>
        <p:nvSpPr>
          <p:cNvPr id="24578" name="Rectangle 3"/>
          <p:cNvSpPr>
            <a:spLocks noGrp="1" noChangeArrowheads="1"/>
          </p:cNvSpPr>
          <p:nvPr>
            <p:ph sz="quarter" idx="4294967295"/>
          </p:nvPr>
        </p:nvSpPr>
        <p:spPr>
          <a:xfrm>
            <a:off x="533400" y="1371600"/>
            <a:ext cx="8001000" cy="4610100"/>
          </a:xfrm>
        </p:spPr>
        <p:txBody>
          <a:bodyPr/>
          <a:lstStyle/>
          <a:p>
            <a:pPr lvl="1" eaLnBrk="1" hangingPunct="1">
              <a:buFont typeface="Arial" panose="020B0604020202020204" pitchFamily="34" charset="0"/>
              <a:buChar char="•"/>
            </a:pPr>
            <a:r>
              <a:rPr lang="en-US" altLang="en-US" sz="3200" b="1">
                <a:latin typeface="Times New Roman" panose="02020603050405020304" pitchFamily="18" charset="0"/>
                <a:cs typeface="Times New Roman" panose="02020603050405020304" pitchFamily="18" charset="0"/>
              </a:rPr>
              <a:t>Is it:</a:t>
            </a:r>
          </a:p>
          <a:p>
            <a:pPr lvl="1" eaLnBrk="1" hangingPunct="1">
              <a:buFont typeface="Arial" panose="020B0604020202020204" pitchFamily="34" charset="0"/>
              <a:buChar char="•"/>
            </a:pPr>
            <a:r>
              <a:rPr lang="en-US" altLang="en-US" sz="3200" b="1">
                <a:latin typeface="Times New Roman" panose="02020603050405020304" pitchFamily="18" charset="0"/>
                <a:cs typeface="Times New Roman" panose="02020603050405020304" pitchFamily="18" charset="0"/>
              </a:rPr>
              <a:t>(a) Gold</a:t>
            </a:r>
          </a:p>
          <a:p>
            <a:pPr lvl="1" eaLnBrk="1" hangingPunct="1">
              <a:buFont typeface="Arial" panose="020B0604020202020204" pitchFamily="34" charset="0"/>
              <a:buChar char="•"/>
            </a:pPr>
            <a:r>
              <a:rPr lang="en-US" altLang="en-US" sz="3200" b="1">
                <a:latin typeface="Times New Roman" panose="02020603050405020304" pitchFamily="18" charset="0"/>
                <a:cs typeface="Times New Roman" panose="02020603050405020304" pitchFamily="18" charset="0"/>
              </a:rPr>
              <a:t>(b) Silver</a:t>
            </a:r>
          </a:p>
          <a:p>
            <a:pPr lvl="1" eaLnBrk="1" hangingPunct="1">
              <a:buFont typeface="Arial" panose="020B0604020202020204" pitchFamily="34" charset="0"/>
              <a:buChar char="•"/>
            </a:pPr>
            <a:r>
              <a:rPr lang="en-US" altLang="en-US" sz="3200" b="1">
                <a:latin typeface="Times New Roman" panose="02020603050405020304" pitchFamily="18" charset="0"/>
                <a:cs typeface="Times New Roman" panose="02020603050405020304" pitchFamily="18" charset="0"/>
              </a:rPr>
              <a:t>(c) The Federal Government</a:t>
            </a:r>
          </a:p>
          <a:p>
            <a:pPr lvl="1" eaLnBrk="1" hangingPunct="1">
              <a:buFont typeface="Arial" panose="020B0604020202020204" pitchFamily="34" charset="0"/>
              <a:buChar char="•"/>
            </a:pPr>
            <a:r>
              <a:rPr lang="en-US" altLang="en-US" sz="3200" b="1">
                <a:latin typeface="Times New Roman" panose="02020603050405020304" pitchFamily="18" charset="0"/>
                <a:cs typeface="Times New Roman" panose="02020603050405020304" pitchFamily="18" charset="0"/>
              </a:rPr>
              <a:t>(d) Faith &amp; confidence</a:t>
            </a:r>
          </a:p>
          <a:p>
            <a:pPr lvl="1" eaLnBrk="1" hangingPunct="1">
              <a:buFont typeface="Arial" panose="020B0604020202020204" pitchFamily="34" charset="0"/>
              <a:buChar char="•"/>
            </a:pPr>
            <a:endParaRPr lang="en-US" altLang="en-US" sz="3200" b="1">
              <a:latin typeface="Times New Roman" panose="02020603050405020304" pitchFamily="18" charset="0"/>
              <a:cs typeface="Times New Roman" panose="02020603050405020304" pitchFamily="18" charset="0"/>
            </a:endParaRPr>
          </a:p>
        </p:txBody>
      </p:sp>
      <p:pic>
        <p:nvPicPr>
          <p:cNvPr id="24579"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9415" y="1676400"/>
            <a:ext cx="26670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BE30B836-D666-4C2C-A9CC-C55EB2E51432}"/>
              </a:ext>
            </a:extLst>
          </p:cNvPr>
          <p:cNvSpPr>
            <a:spLocks noGrp="1"/>
          </p:cNvSpPr>
          <p:nvPr>
            <p:ph type="sldNum" sz="quarter" idx="12"/>
          </p:nvPr>
        </p:nvSpPr>
        <p:spPr/>
        <p:txBody>
          <a:bodyPr/>
          <a:lstStyle/>
          <a:p>
            <a:pPr>
              <a:defRPr/>
            </a:pPr>
            <a:fld id="{34D6A8A7-5109-4035-A6F9-3284B529B11C}" type="slidenum">
              <a:rPr lang="en-US" smtClean="0"/>
              <a:pPr>
                <a:defRPr/>
              </a:pPr>
              <a:t>6</a:t>
            </a:fld>
            <a:endParaRPr lang="en-US"/>
          </a:p>
        </p:txBody>
      </p:sp>
    </p:spTree>
    <p:extLst>
      <p:ext uri="{BB962C8B-B14F-4D97-AF65-F5344CB8AC3E}">
        <p14:creationId xmlns:p14="http://schemas.microsoft.com/office/powerpoint/2010/main" val="222232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6625" name="Picture 2"/>
          <p:cNvPicPr>
            <a:picLocks noChangeAspect="1"/>
          </p:cNvPicPr>
          <p:nvPr/>
        </p:nvPicPr>
        <p:blipFill>
          <a:blip r:embed="rId3">
            <a:extLst>
              <a:ext uri="{28A0092B-C50C-407E-A947-70E740481C1C}">
                <a14:useLocalDpi xmlns:a14="http://schemas.microsoft.com/office/drawing/2010/main" val="0"/>
              </a:ext>
            </a:extLst>
          </a:blip>
          <a:srcRect l="8000"/>
          <a:stretch>
            <a:fillRect/>
          </a:stretch>
        </p:blipFill>
        <p:spPr bwMode="auto">
          <a:xfrm>
            <a:off x="4763" y="0"/>
            <a:ext cx="91392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66525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a:xfrm>
            <a:off x="0" y="4914901"/>
            <a:ext cx="4246255" cy="857250"/>
          </a:xfrm>
        </p:spPr>
        <p:txBody>
          <a:bodyPr>
            <a:normAutofit/>
          </a:bodyPr>
          <a:lstStyle/>
          <a:p>
            <a:pPr marL="0" indent="0" algn="ctr">
              <a:buClr>
                <a:schemeClr val="accent6">
                  <a:lumMod val="75000"/>
                </a:schemeClr>
              </a:buClr>
              <a:buFont typeface="Georgia" charset="0"/>
              <a:buNone/>
              <a:defRPr/>
            </a:pPr>
            <a:r>
              <a:rPr lang="en-US" sz="3800" b="0">
                <a:latin typeface="Comic Sans MS" panose="030F0702030302020204" pitchFamily="66" charset="0"/>
              </a:rPr>
              <a:t>Show me the </a:t>
            </a:r>
            <a:r>
              <a:rPr lang="en-US" sz="3800" b="0" err="1">
                <a:latin typeface="Comic Sans MS" panose="030F0702030302020204" pitchFamily="66" charset="0"/>
              </a:rPr>
              <a:t>Fei</a:t>
            </a:r>
            <a:r>
              <a:rPr lang="en-US" sz="3800" b="0">
                <a:latin typeface="Comic Sans MS" panose="030F0702030302020204" pitchFamily="66" charset="0"/>
              </a:rPr>
              <a:t> </a:t>
            </a:r>
          </a:p>
        </p:txBody>
      </p:sp>
      <p:pic>
        <p:nvPicPr>
          <p:cNvPr id="28674" name="Picture 3" descr="C:\My Documents\64.jpg"/>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381000" y="257175"/>
            <a:ext cx="7239000" cy="4046538"/>
          </a:xfrm>
          <a:extLs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Picture 3" descr="A:\yapba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3675" y="4837113"/>
            <a:ext cx="3221038" cy="7493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28676" name="Picture 1"/>
          <p:cNvPicPr>
            <a:picLocks noChangeAspect="1"/>
          </p:cNvPicPr>
          <p:nvPr/>
        </p:nvPicPr>
        <p:blipFill>
          <a:blip r:embed="rId5">
            <a:extLst>
              <a:ext uri="{28A0092B-C50C-407E-A947-70E740481C1C}">
                <a14:useLocalDpi xmlns:a14="http://schemas.microsoft.com/office/drawing/2010/main" val="0"/>
              </a:ext>
            </a:extLst>
          </a:blip>
          <a:srcRect r="8427"/>
          <a:stretch>
            <a:fillRect/>
          </a:stretch>
        </p:blipFill>
        <p:spPr bwMode="auto">
          <a:xfrm>
            <a:off x="4206875" y="2665413"/>
            <a:ext cx="4652963" cy="379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4E34F083-4151-4ECD-A0F1-A3FED09D69A4}"/>
              </a:ext>
            </a:extLst>
          </p:cNvPr>
          <p:cNvSpPr>
            <a:spLocks noGrp="1"/>
          </p:cNvSpPr>
          <p:nvPr>
            <p:ph type="sldNum" sz="quarter" idx="12"/>
          </p:nvPr>
        </p:nvSpPr>
        <p:spPr/>
        <p:txBody>
          <a:bodyPr/>
          <a:lstStyle/>
          <a:p>
            <a:pPr>
              <a:defRPr/>
            </a:pPr>
            <a:fld id="{34D6A8A7-5109-4035-A6F9-3284B529B11C}" type="slidenum">
              <a:rPr lang="en-US" smtClean="0"/>
              <a:pPr>
                <a:defRPr/>
              </a:pPr>
              <a:t>8</a:t>
            </a:fld>
            <a:endParaRPr lang="en-US"/>
          </a:p>
        </p:txBody>
      </p:sp>
    </p:spTree>
    <p:extLst>
      <p:ext uri="{BB962C8B-B14F-4D97-AF65-F5344CB8AC3E}">
        <p14:creationId xmlns:p14="http://schemas.microsoft.com/office/powerpoint/2010/main" val="1380383585"/>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1" name="Rectangle 3"/>
          <p:cNvSpPr>
            <a:spLocks noGrp="1" noChangeArrowheads="1"/>
          </p:cNvSpPr>
          <p:nvPr>
            <p:ph sz="quarter" idx="4294967295"/>
          </p:nvPr>
        </p:nvSpPr>
        <p:spPr>
          <a:xfrm>
            <a:off x="714374" y="194840"/>
            <a:ext cx="7635875" cy="1774825"/>
          </a:xfrm>
        </p:spPr>
        <p:txBody>
          <a:bodyPr/>
          <a:lstStyle/>
          <a:p>
            <a:pPr algn="ctr" eaLnBrk="1" hangingPunct="1">
              <a:buFont typeface="Wingdings" panose="05000000000000000000" pitchFamily="2" charset="2"/>
              <a:buNone/>
            </a:pPr>
            <a:r>
              <a:rPr lang="en-US" altLang="en-US" sz="2800">
                <a:latin typeface="Calibri" panose="020F0502020204030204" pitchFamily="34" charset="0"/>
                <a:cs typeface="Calibri" panose="020F0502020204030204" pitchFamily="34" charset="0"/>
              </a:rPr>
              <a:t>   </a:t>
            </a:r>
            <a:r>
              <a:rPr lang="en-US" altLang="en-US" sz="2800">
                <a:latin typeface="Comic Sans MS" panose="030F0702030302020204" pitchFamily="66" charset="0"/>
                <a:cs typeface="Calibri" panose="020F0502020204030204" pitchFamily="34" charset="0"/>
              </a:rPr>
              <a:t>At one time, a stone was lost at the </a:t>
            </a:r>
          </a:p>
          <a:p>
            <a:pPr algn="ctr" eaLnBrk="1" hangingPunct="1">
              <a:buFont typeface="Wingdings" panose="05000000000000000000" pitchFamily="2" charset="2"/>
              <a:buNone/>
            </a:pPr>
            <a:r>
              <a:rPr lang="en-US" altLang="en-US" sz="2800">
                <a:latin typeface="Comic Sans MS" panose="030F0702030302020204" pitchFamily="66" charset="0"/>
                <a:cs typeface="Calibri" panose="020F0502020204030204" pitchFamily="34" charset="0"/>
              </a:rPr>
              <a:t>bottom of the sea.  However, the right to </a:t>
            </a:r>
          </a:p>
          <a:p>
            <a:pPr algn="ctr" eaLnBrk="1" hangingPunct="1">
              <a:buFont typeface="Wingdings" panose="05000000000000000000" pitchFamily="2" charset="2"/>
              <a:buNone/>
            </a:pPr>
            <a:r>
              <a:rPr lang="en-US" altLang="en-US" sz="2800">
                <a:latin typeface="Comic Sans MS" panose="030F0702030302020204" pitchFamily="66" charset="0"/>
                <a:cs typeface="Calibri" panose="020F0502020204030204" pitchFamily="34" charset="0"/>
              </a:rPr>
              <a:t>that stone was traded for years to come.</a:t>
            </a:r>
          </a:p>
        </p:txBody>
      </p:sp>
      <p:pic>
        <p:nvPicPr>
          <p:cNvPr id="30722" name="Picture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2396" y="1737153"/>
            <a:ext cx="6819829" cy="5115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4D2E3B61-E68B-421B-9C5F-1A85B524DA69}"/>
              </a:ext>
            </a:extLst>
          </p:cNvPr>
          <p:cNvSpPr>
            <a:spLocks noGrp="1"/>
          </p:cNvSpPr>
          <p:nvPr>
            <p:ph type="sldNum" sz="quarter" idx="12"/>
          </p:nvPr>
        </p:nvSpPr>
        <p:spPr/>
        <p:txBody>
          <a:bodyPr/>
          <a:lstStyle/>
          <a:p>
            <a:pPr>
              <a:defRPr/>
            </a:pPr>
            <a:fld id="{34D6A8A7-5109-4035-A6F9-3284B529B11C}" type="slidenum">
              <a:rPr lang="en-US" smtClean="0"/>
              <a:pPr>
                <a:defRPr/>
              </a:pPr>
              <a:t>9</a:t>
            </a:fld>
            <a:endParaRPr lang="en-US"/>
          </a:p>
        </p:txBody>
      </p:sp>
    </p:spTree>
    <p:extLst>
      <p:ext uri="{BB962C8B-B14F-4D97-AF65-F5344CB8AC3E}">
        <p14:creationId xmlns:p14="http://schemas.microsoft.com/office/powerpoint/2010/main" val="1620327105"/>
      </p:ext>
    </p:extLst>
  </p:cSld>
  <p:clrMapOvr>
    <a:masterClrMapping/>
  </p:clrMapOvr>
  <p:transition spd="slow"/>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1394</Words>
  <Application>Microsoft Macintosh PowerPoint</Application>
  <PresentationFormat>On-screen Show (4:3)</PresentationFormat>
  <Paragraphs>268</Paragraphs>
  <Slides>41</Slides>
  <Notes>37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ＭＳ Ｐゴシック</vt:lpstr>
      <vt:lpstr>ＭＳ Ｐゴシック</vt:lpstr>
      <vt:lpstr>Arial</vt:lpstr>
      <vt:lpstr>Calibri</vt:lpstr>
      <vt:lpstr>Comic Sans MS</vt:lpstr>
      <vt:lpstr>Georgia</vt:lpstr>
      <vt:lpstr>News Gothic MT</vt:lpstr>
      <vt:lpstr>Times New Roman</vt:lpstr>
      <vt:lpstr>Wingdings</vt:lpstr>
      <vt:lpstr>Office Theme</vt:lpstr>
      <vt:lpstr>Chapter 17: Money &amp; the Federal Reserve</vt:lpstr>
      <vt:lpstr>Big Questions</vt:lpstr>
      <vt:lpstr>Did you  know that...</vt:lpstr>
      <vt:lpstr>Types of Money throughout History</vt:lpstr>
      <vt:lpstr>Functions of Money </vt:lpstr>
      <vt:lpstr>What Backs the U.S. Dollar?</vt:lpstr>
      <vt:lpstr>PowerPoint Presentation</vt:lpstr>
      <vt:lpstr>Show me the Fei </vt:lpstr>
      <vt:lpstr>PowerPoint Presentation</vt:lpstr>
      <vt:lpstr>The Evolution of Money</vt:lpstr>
      <vt:lpstr>Problems with Fiat money</vt:lpstr>
      <vt:lpstr>Measuring the Money Supply</vt:lpstr>
      <vt:lpstr>The Crypto Bowl</vt:lpstr>
      <vt:lpstr>Measures of U.S. Money Supply: 2018*</vt:lpstr>
      <vt:lpstr>Measures of U.S. Money Supply, July 2020</vt:lpstr>
      <vt:lpstr>Business of Banking</vt:lpstr>
      <vt:lpstr>Interest Rates on Bank Deposits v Loans, 1990-2020</vt:lpstr>
      <vt:lpstr>Fractional Reserve Banking</vt:lpstr>
      <vt:lpstr>The Relationship Between  Reserves and Total Deposits</vt:lpstr>
      <vt:lpstr>It’s a Wonderful Life</vt:lpstr>
      <vt:lpstr>Moral Hazard and the FDIC</vt:lpstr>
      <vt:lpstr>Silicon Valley Bank Collapse</vt:lpstr>
      <vt:lpstr>Which do you prefer? </vt:lpstr>
      <vt:lpstr>How Banks Create Money </vt:lpstr>
      <vt:lpstr>Example of Banks Creating Money  </vt:lpstr>
      <vt:lpstr>Money Creation Example</vt:lpstr>
      <vt:lpstr>Example of Banks Creating Money </vt:lpstr>
      <vt:lpstr>The Money Multiplier</vt:lpstr>
      <vt:lpstr>Leakages</vt:lpstr>
      <vt:lpstr>The Federal Reserve</vt:lpstr>
      <vt:lpstr>Roles of the Federal Reserve</vt:lpstr>
      <vt:lpstr>Roles of the Federal Reserve</vt:lpstr>
      <vt:lpstr>Federal Reserve: A Bank for Banks</vt:lpstr>
      <vt:lpstr>Monetary Policy Tools</vt:lpstr>
      <vt:lpstr>1. Interest on Bank Reserves</vt:lpstr>
      <vt:lpstr>Bank Reserves &amp; the IR Paid on Reserves</vt:lpstr>
      <vt:lpstr>2. Open Market Operations</vt:lpstr>
      <vt:lpstr>Open Market Operations</vt:lpstr>
      <vt:lpstr>When All Else Fails:  Quantitative Easing </vt:lpstr>
      <vt:lpstr>Quantitative Easing, 2007–2014</vt:lpstr>
      <vt:lpstr>3. Discount Window and New Lending Facilities</vt:lpstr>
    </vt:vector>
  </TitlesOfParts>
  <Company>College of the Liberal Arts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 14: Consumer Choice</dc:title>
  <dc:creator>Wayne Geerling</dc:creator>
  <cp:lastModifiedBy>Morales, Abdon</cp:lastModifiedBy>
  <cp:revision>1</cp:revision>
  <cp:lastPrinted>2022-12-08T00:43:55Z</cp:lastPrinted>
  <dcterms:created xsi:type="dcterms:W3CDTF">2012-11-19T16:22:26Z</dcterms:created>
  <dcterms:modified xsi:type="dcterms:W3CDTF">2024-04-04T16:08:57Z</dcterms:modified>
</cp:coreProperties>
</file>